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Arial Narrow" panose="020B0606020202030204" pitchFamily="34" charset="0"/>
      <p:regular r:id="rId23"/>
      <p:bold r:id="rId24"/>
      <p:italic r:id="rId25"/>
      <p:boldItalic r:id="rId26"/>
    </p:embeddedFont>
    <p:embeddedFont>
      <p:font typeface="Proxima Nova"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IV/x+/8k+iUvM0wflfD6Mdt6J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1E91D6-3D7D-47B1-8FB9-58AD837C8E55}">
  <a:tblStyle styleId="{901E91D6-3D7D-47B1-8FB9-58AD837C8E5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51270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Hello, and thank you for your interest in the LA Local Hire Programs. We hope that you learn more about the Alternative Pathways into Civil Service Careers offered.</a:t>
            </a:r>
            <a:endParaRPr sz="1200">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459943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There are 16 WorkSource Centers/application sites located in the Los Angeles area, San Fernando Valley, and Harbor. </a:t>
            </a:r>
            <a:endParaRPr/>
          </a:p>
        </p:txBody>
      </p:sp>
      <p:sp>
        <p:nvSpPr>
          <p:cNvPr id="165" name="Google Shape;16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039797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5783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138113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355924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you go to one of our application sites, you will find staff that is ready to help you with the application, including providing you with a valid referral code! If you require additional services, you may visit your original service provider. If you have questions about the program or city employment, you may also visit your original service provider. Please be reminded that you must call ahead of time because an appointment may be needed!</a:t>
            </a:r>
            <a:endParaRPr/>
          </a:p>
        </p:txBody>
      </p:sp>
      <p:sp>
        <p:nvSpPr>
          <p:cNvPr id="196" name="Google Shape;19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473565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What happens next? After your application is approved for the TLH and/or BRIDGE Program, you will be in the candidate pool waiting to be randomly selected for referral to City departments for hiring consideration. The time it takes to receive a referral depends solely on the hiring needs of the departments. If there are vacancies, it may be sooner. If there are no vacancies, it may take months or up to a year or longer. There is not a specific number of jobs that are available at any given time; it all depends on the on-going vacancies available at City Departments. Please check your e-mail address and text messages or sign up at a WorkSource Center for a Case Manager to ensure that you do not miss any opportunities!</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If candidates have not been referred after one year, they will be given the option to renew their application via an email notification 30 days before it expires. If candidates wish to renew their application, all they have to do is click the button in the notice.</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Please remember that the LA Local Hire Programs do not guarantee a job. They provide an opportunity to be referred for a long-term career with the City. The candidate pool and referral procedures are handled by the Personnel Department, NOT the WorkSource Centers.</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If candidates need immediate work, WorkSource Center staff may help with career search while waiting in the candidate pool for the Targeted Local Hire Program and/or the Bridge to Jobs Program. Candidates will remain eligible for referral opportunities even if they have a job elsewhere, as long as they have an active application.</a:t>
            </a:r>
            <a:endParaRPr/>
          </a:p>
          <a:p>
            <a:pPr marL="0" marR="0" lvl="0" indent="0" algn="l" rtl="0">
              <a:lnSpc>
                <a:spcPct val="100000"/>
              </a:lnSpc>
              <a:spcBef>
                <a:spcPts val="0"/>
              </a:spcBef>
              <a:spcAft>
                <a:spcPts val="0"/>
              </a:spcAft>
              <a:buClr>
                <a:schemeClr val="dk1"/>
              </a:buClr>
              <a:buSzPts val="1200"/>
              <a:buFont typeface="Arial"/>
              <a:buNone/>
            </a:pPr>
            <a:endParaRPr b="0"/>
          </a:p>
        </p:txBody>
      </p:sp>
      <p:sp>
        <p:nvSpPr>
          <p:cNvPr id="204" name="Google Shape;20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728493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The TLH and BRIDGE programs both have the same conditions of employment. All candidates who are offered a tentative job offer must pass a background review, have the legal right to work in the U.S., and must meet the COVID-19 vaccination requirements in accordance with Los Angeles City Ordinance 187134. If you do not meet either of these requirements by the time you would start working, then you will not be able to work for the City of Los Angeles.</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12" name="Google Shape;21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781074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Please keep them in mind when applying to either the TLH or BRIDGE program. TLH and BRIDGE are an opportunity to be part of a candidate pool from which candidates will be randomly selected to participate in the hiring process with a City Department.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City jobs are NOT GUARANTEED.</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Candidates’ application will be active for one year once it has been approved. If candidates are not offered a job with a city department and accept within one year, candidates may renew their application after one year. The number of referrals will depend on the number of vacancies available.</a:t>
            </a:r>
            <a:endParaRPr/>
          </a:p>
          <a:p>
            <a:pPr marL="0" lvl="0" indent="0" algn="l" rtl="0">
              <a:spcBef>
                <a:spcPts val="0"/>
              </a:spcBef>
              <a:spcAft>
                <a:spcPts val="0"/>
              </a:spcAft>
              <a:buNone/>
            </a:pPr>
            <a:endParaRPr/>
          </a:p>
        </p:txBody>
      </p:sp>
      <p:sp>
        <p:nvSpPr>
          <p:cNvPr id="219" name="Google Shape;21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980391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recap! To apply for TLH and/or Bridge, you need to take the following steps: </a:t>
            </a:r>
            <a:endParaRPr/>
          </a:p>
          <a:p>
            <a:pPr marL="0" lvl="0" indent="0" algn="l" rtl="0">
              <a:spcBef>
                <a:spcPts val="0"/>
              </a:spcBef>
              <a:spcAft>
                <a:spcPts val="0"/>
              </a:spcAft>
              <a:buNone/>
            </a:pPr>
            <a:r>
              <a:rPr lang="en-US"/>
              <a:t>1.	Complete the Program Overview and Job Readiness Assessment at your nearest Referral Agency</a:t>
            </a:r>
            <a:endParaRPr/>
          </a:p>
          <a:p>
            <a:pPr marL="0" lvl="0" indent="0" algn="l" rtl="0">
              <a:spcBef>
                <a:spcPts val="0"/>
              </a:spcBef>
              <a:spcAft>
                <a:spcPts val="0"/>
              </a:spcAft>
              <a:buNone/>
            </a:pPr>
            <a:r>
              <a:rPr lang="en-US"/>
              <a:t>2.	Obtain a valid Agency Referral Form</a:t>
            </a:r>
            <a:endParaRPr/>
          </a:p>
          <a:p>
            <a:pPr marL="0" lvl="0" indent="0" algn="l" rtl="0">
              <a:spcBef>
                <a:spcPts val="0"/>
              </a:spcBef>
              <a:spcAft>
                <a:spcPts val="0"/>
              </a:spcAft>
              <a:buNone/>
            </a:pPr>
            <a:r>
              <a:rPr lang="en-US"/>
              <a:t>3.	Call your nearest Application Site to schedule an orientation appointment. Please be reminded to take your referral form to your appointment.</a:t>
            </a:r>
            <a:endParaRPr/>
          </a:p>
          <a:p>
            <a:pPr marL="0" lvl="0" indent="0" algn="l" rtl="0">
              <a:spcBef>
                <a:spcPts val="0"/>
              </a:spcBef>
              <a:spcAft>
                <a:spcPts val="0"/>
              </a:spcAft>
              <a:buNone/>
            </a:pPr>
            <a:r>
              <a:rPr lang="en-US"/>
              <a:t>4.	Submit your application for TLH and/or BRIDGE</a:t>
            </a:r>
            <a:endParaRPr/>
          </a:p>
          <a:p>
            <a:pPr marL="0" lvl="0" indent="0" algn="l" rtl="0">
              <a:spcBef>
                <a:spcPts val="0"/>
              </a:spcBef>
              <a:spcAft>
                <a:spcPts val="0"/>
              </a:spcAft>
              <a:buNone/>
            </a:pPr>
            <a:r>
              <a:rPr lang="en-US"/>
              <a:t>a.	For BRIDGE: you must meet 1 of the 4 requirements. Submit certification or high school diploma at the of application, if applicable.</a:t>
            </a:r>
            <a:endParaRPr/>
          </a:p>
          <a:p>
            <a:pPr marL="0" lvl="0" indent="0" algn="l" rtl="0">
              <a:spcBef>
                <a:spcPts val="0"/>
              </a:spcBef>
              <a:spcAft>
                <a:spcPts val="0"/>
              </a:spcAft>
              <a:buNone/>
            </a:pPr>
            <a:r>
              <a:rPr lang="en-US"/>
              <a:t>b.	Wait for an email notification for your appointment to take either the CASAS test or the City’s Aptitude test, if applicable.</a:t>
            </a:r>
            <a:endParaRPr/>
          </a:p>
          <a:p>
            <a:pPr marL="0" lvl="0" indent="0" algn="l" rtl="0">
              <a:spcBef>
                <a:spcPts val="0"/>
              </a:spcBef>
              <a:spcAft>
                <a:spcPts val="0"/>
              </a:spcAft>
              <a:buNone/>
            </a:pPr>
            <a:r>
              <a:rPr lang="en-US"/>
              <a:t>5.	After you application is approved for the TLH and/or BRIDGE Program, you will be placed in the candidate pool.</a:t>
            </a:r>
            <a:endParaRPr/>
          </a:p>
          <a:p>
            <a:pPr marL="0" lvl="0" indent="0" algn="l" rtl="0">
              <a:spcBef>
                <a:spcPts val="0"/>
              </a:spcBef>
              <a:spcAft>
                <a:spcPts val="0"/>
              </a:spcAft>
              <a:buNone/>
            </a:pPr>
            <a:r>
              <a:rPr lang="en-US"/>
              <a:t>6.	Remember to check your email for referral opportunities!</a:t>
            </a:r>
            <a:endParaRPr/>
          </a:p>
          <a:p>
            <a:pPr marL="0" lvl="0" indent="0" algn="l" rtl="0">
              <a:spcBef>
                <a:spcPts val="0"/>
              </a:spcBef>
              <a:spcAft>
                <a:spcPts val="0"/>
              </a:spcAft>
              <a:buNone/>
            </a:pPr>
            <a:endParaRPr sz="1200" b="1"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28" name="Google Shape;22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065442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Narrow"/>
              <a:buNone/>
            </a:pPr>
            <a:r>
              <a:rPr lang="en-US" sz="1300" b="0" i="0" u="none" strike="noStrike" cap="none">
                <a:solidFill>
                  <a:srgbClr val="000000"/>
                </a:solidFill>
                <a:latin typeface="Arial Narrow"/>
                <a:ea typeface="Arial Narrow"/>
                <a:cs typeface="Arial Narrow"/>
                <a:sym typeface="Arial Narrow"/>
              </a:rPr>
              <a:t>Visit your nearest designated Application Site for more information on the Application for TLH and/or BRIDGE! When you are referred to an Application Site, please be ready to discuss your employment preferences to help select the careers you want to apply for through the Targeted Local Hire Program or the Bridge to Jobs Program.</a:t>
            </a:r>
            <a:endParaRPr/>
          </a:p>
        </p:txBody>
      </p:sp>
      <p:sp>
        <p:nvSpPr>
          <p:cNvPr id="235" name="Google Shape;23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38861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So what is LA Local Hire? LA Local Hire is our initiative for connecting individuals to careers within the City of Los Angeles through alternative pathways. This is done with our two programs, Targeted Local Hire, and our newest program Bridge to Jobs. During the remainder of this video, we will refer to the Targeted Local Hire Program as the “TLH Program” and the Bridge to Jobs Program as “BRIDGE Program.”</a:t>
            </a:r>
            <a:endParaRPr sz="1200">
              <a:solidFill>
                <a:schemeClr val="dk1"/>
              </a:solidFill>
              <a:latin typeface="Calibri"/>
              <a:ea typeface="Calibri"/>
              <a:cs typeface="Calibri"/>
              <a:sym typeface="Calibri"/>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760668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 you for attending the LA Local Hire Program Orientation. If you have any questions, please feel free to email us anytime at lalocalhire@lacity.org.</a:t>
            </a:r>
            <a:endParaRPr/>
          </a:p>
        </p:txBody>
      </p:sp>
      <p:sp>
        <p:nvSpPr>
          <p:cNvPr id="243" name="Google Shape;24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925218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Let’s begin with the TLH Program. The TLH program offers an opportunity to be directly referred to a city department for hiring consideration into an entry level job. There is no experience or education requirement to be a part of the program. The only requirements are as follows:</a:t>
            </a:r>
            <a:endParaRPr sz="11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Having a valid agency referral form from an approved Referral Agency</a:t>
            </a:r>
            <a:endParaRPr sz="11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Having a valid referral code assigned by the application site at the time of application</a:t>
            </a:r>
            <a:endParaRPr sz="11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And having the legal right to work in the United States. You must have this legal right at the time you are hired if a job is offered to you, but is not necessary for applying to the program.</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99589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There are eleven available classifications through the TLH program. Some of the possible career options include:</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1" i="0" u="none" strike="noStrike" cap="none">
                <a:solidFill>
                  <a:srgbClr val="000000"/>
                </a:solidFill>
                <a:latin typeface="Calibri"/>
                <a:ea typeface="Calibri"/>
                <a:cs typeface="Calibri"/>
                <a:sym typeface="Calibri"/>
              </a:rPr>
              <a:t>Animal Care Assistant </a:t>
            </a:r>
            <a:r>
              <a:rPr lang="en-US" sz="1200" b="0" i="0" u="none" strike="noStrike" cap="none">
                <a:solidFill>
                  <a:srgbClr val="000000"/>
                </a:solidFill>
                <a:latin typeface="Calibri"/>
                <a:ea typeface="Calibri"/>
                <a:cs typeface="Calibri"/>
                <a:sym typeface="Calibri"/>
              </a:rPr>
              <a:t>- Care for many types of domestic and wild animals. Typical tasks may include bathing animals, cleaning cages and facilities, transferring animals to shelters, helping with adoptions, and tending to healthy and sick animals.</a:t>
            </a:r>
            <a:endParaRPr/>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1" i="0" u="none" strike="noStrike" cap="none">
                <a:solidFill>
                  <a:srgbClr val="000000"/>
                </a:solidFill>
                <a:latin typeface="Calibri"/>
                <a:ea typeface="Calibri"/>
                <a:cs typeface="Calibri"/>
                <a:sym typeface="Calibri"/>
              </a:rPr>
              <a:t>Animal License Canvasser Assistant - </a:t>
            </a:r>
            <a:r>
              <a:rPr lang="en-US" sz="1200" b="0" i="0" u="none" strike="noStrike" cap="none">
                <a:solidFill>
                  <a:srgbClr val="000000"/>
                </a:solidFill>
                <a:latin typeface="Calibri"/>
                <a:ea typeface="Calibri"/>
                <a:cs typeface="Calibri"/>
                <a:sym typeface="Calibri"/>
              </a:rPr>
              <a:t>Canvass residences and businesses for valid dog and equine licenses, collect license fees, and verify current rabies vaccinations and sterilization of dogs in the field.</a:t>
            </a:r>
            <a:endParaRPr/>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1" i="0" u="none" strike="noStrike" cap="none">
                <a:solidFill>
                  <a:srgbClr val="000000"/>
                </a:solidFill>
                <a:latin typeface="Calibri"/>
                <a:ea typeface="Calibri"/>
                <a:cs typeface="Calibri"/>
                <a:sym typeface="Calibri"/>
              </a:rPr>
              <a:t>Assistant Gardener </a:t>
            </a:r>
            <a:r>
              <a:rPr lang="en-US" sz="1200" b="0" i="0" u="none" strike="noStrike" cap="none">
                <a:solidFill>
                  <a:srgbClr val="000000"/>
                </a:solidFill>
                <a:latin typeface="Calibri"/>
                <a:ea typeface="Calibri"/>
                <a:cs typeface="Calibri"/>
                <a:sym typeface="Calibri"/>
              </a:rPr>
              <a:t>- Assist with landscape construction and maintenance of City parks, playgrounds, traffic islands, and other landscaped areas. </a:t>
            </a:r>
            <a:endParaRPr/>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1" i="0" u="none" strike="noStrike" cap="none">
                <a:solidFill>
                  <a:srgbClr val="000000"/>
                </a:solidFill>
                <a:latin typeface="Calibri"/>
                <a:ea typeface="Calibri"/>
                <a:cs typeface="Calibri"/>
                <a:sym typeface="Calibri"/>
              </a:rPr>
              <a:t>Assistant Tree Surgeon- </a:t>
            </a:r>
            <a:r>
              <a:rPr lang="en-US" sz="1200" b="0" i="0" u="none" strike="noStrike" cap="none">
                <a:solidFill>
                  <a:srgbClr val="000000"/>
                </a:solidFill>
                <a:latin typeface="Calibri"/>
                <a:ea typeface="Calibri"/>
                <a:cs typeface="Calibri"/>
                <a:sym typeface="Calibri"/>
              </a:rPr>
              <a:t>Assist in tree trimming and perform a variety of tasks on the ground. </a:t>
            </a:r>
            <a:endParaRPr/>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1" i="0" u="none" strike="noStrike" cap="none">
                <a:solidFill>
                  <a:srgbClr val="000000"/>
                </a:solidFill>
                <a:latin typeface="Calibri"/>
                <a:ea typeface="Calibri"/>
                <a:cs typeface="Calibri"/>
                <a:sym typeface="Calibri"/>
              </a:rPr>
              <a:t>Custodial Services Assistant </a:t>
            </a:r>
            <a:r>
              <a:rPr lang="en-US" sz="1200" b="0" i="0" u="none" strike="noStrike" cap="none">
                <a:solidFill>
                  <a:srgbClr val="000000"/>
                </a:solidFill>
                <a:latin typeface="Calibri"/>
                <a:ea typeface="Calibri"/>
                <a:cs typeface="Calibri"/>
                <a:sym typeface="Calibri"/>
              </a:rPr>
              <a:t>- Perform a variety of cleaning and janitorial tasks in City buildings. </a:t>
            </a:r>
            <a:endParaRPr/>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1" i="0" u="none" strike="noStrike" cap="none">
                <a:solidFill>
                  <a:srgbClr val="000000"/>
                </a:solidFill>
                <a:latin typeface="Calibri"/>
                <a:ea typeface="Calibri"/>
                <a:cs typeface="Calibri"/>
                <a:sym typeface="Calibri"/>
              </a:rPr>
              <a:t>Garage Assistant- </a:t>
            </a:r>
            <a:r>
              <a:rPr lang="en-US" sz="1200" b="0" i="0" u="none" strike="noStrike" cap="none">
                <a:solidFill>
                  <a:srgbClr val="000000"/>
                </a:solidFill>
                <a:latin typeface="Calibri"/>
                <a:ea typeface="Calibri"/>
                <a:cs typeface="Calibri"/>
                <a:sym typeface="Calibri"/>
              </a:rPr>
              <a:t>Work with cars, trucks, and motorcycles. Sample tasks include shuttling of passengers, parking cars, washing and waxing, and minor repairs.</a:t>
            </a:r>
            <a:endParaRPr/>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1" i="0" u="none" strike="noStrike" cap="none">
                <a:solidFill>
                  <a:srgbClr val="000000"/>
                </a:solidFill>
                <a:latin typeface="Calibri"/>
                <a:ea typeface="Calibri"/>
                <a:cs typeface="Calibri"/>
                <a:sym typeface="Calibri"/>
              </a:rPr>
              <a:t>Maintenance Assistant - </a:t>
            </a:r>
            <a:r>
              <a:rPr lang="en-US" sz="1200" b="0" i="0" u="none" strike="noStrike" cap="none">
                <a:solidFill>
                  <a:srgbClr val="000000"/>
                </a:solidFill>
                <a:latin typeface="Calibri"/>
                <a:ea typeface="Calibri"/>
                <a:cs typeface="Calibri"/>
                <a:sym typeface="Calibri"/>
              </a:rPr>
              <a:t>Perform a variety of manual tasks for the City, such as assisting with construction and maintenance, and transporting materials and equipment.</a:t>
            </a:r>
            <a:endParaRPr/>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1" i="0" u="none" strike="noStrike" cap="none">
                <a:solidFill>
                  <a:srgbClr val="000000"/>
                </a:solidFill>
                <a:latin typeface="Calibri"/>
                <a:ea typeface="Calibri"/>
                <a:cs typeface="Calibri"/>
                <a:sym typeface="Calibri"/>
              </a:rPr>
              <a:t>Street Services Assistant - </a:t>
            </a:r>
            <a:r>
              <a:rPr lang="en-US" sz="1200" b="0" i="0" u="none" strike="noStrike" cap="none">
                <a:solidFill>
                  <a:srgbClr val="000000"/>
                </a:solidFill>
                <a:latin typeface="Calibri"/>
                <a:ea typeface="Calibri"/>
                <a:cs typeface="Calibri"/>
                <a:sym typeface="Calibri"/>
              </a:rPr>
              <a:t>Help pave and slurry City roads, and make small asphalt repairs.</a:t>
            </a:r>
            <a:endParaRPr/>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1" i="0" u="none" strike="noStrike" cap="none">
                <a:solidFill>
                  <a:srgbClr val="000000"/>
                </a:solidFill>
                <a:latin typeface="Calibri"/>
                <a:ea typeface="Calibri"/>
                <a:cs typeface="Calibri"/>
                <a:sym typeface="Calibri"/>
              </a:rPr>
              <a:t>Warehouse &amp; Toolroom Worker </a:t>
            </a:r>
            <a:r>
              <a:rPr lang="en-US" sz="1200" b="0" i="0" u="none" strike="noStrike" cap="none">
                <a:solidFill>
                  <a:srgbClr val="000000"/>
                </a:solidFill>
                <a:latin typeface="Calibri"/>
                <a:ea typeface="Calibri"/>
                <a:cs typeface="Calibri"/>
                <a:sym typeface="Calibri"/>
              </a:rPr>
              <a:t>- Help order, receive, store, and account for materials, supplies, automotive parts, tools, and equipment. </a:t>
            </a:r>
            <a:endParaRPr/>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1" i="0" u="none" strike="noStrike" cap="none">
                <a:solidFill>
                  <a:srgbClr val="000000"/>
                </a:solidFill>
                <a:latin typeface="Calibri"/>
                <a:ea typeface="Calibri"/>
                <a:cs typeface="Calibri"/>
                <a:sym typeface="Calibri"/>
              </a:rPr>
              <a:t>Office Services Assistant </a:t>
            </a:r>
            <a:r>
              <a:rPr lang="en-US" sz="1200" b="0" i="0" u="none" strike="noStrike" cap="none">
                <a:solidFill>
                  <a:srgbClr val="000000"/>
                </a:solidFill>
                <a:latin typeface="Calibri"/>
                <a:ea typeface="Calibri"/>
                <a:cs typeface="Calibri"/>
                <a:sym typeface="Calibri"/>
              </a:rPr>
              <a:t>- Perform general office work, which may include customer service, basic word processing, data entry, filing and organizing, and other related work.</a:t>
            </a:r>
            <a:endParaRPr sz="12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1" i="0" u="none" strike="noStrike" cap="none">
                <a:solidFill>
                  <a:srgbClr val="000000"/>
                </a:solidFill>
                <a:latin typeface="Calibri"/>
                <a:ea typeface="Calibri"/>
                <a:cs typeface="Calibri"/>
                <a:sym typeface="Calibri"/>
              </a:rPr>
              <a:t>Delivery Driver Assistant - </a:t>
            </a:r>
            <a:r>
              <a:rPr lang="en-US" sz="1200" b="0" i="0" u="none" strike="noStrike" cap="none">
                <a:solidFill>
                  <a:srgbClr val="000000"/>
                </a:solidFill>
                <a:latin typeface="Calibri"/>
                <a:ea typeface="Calibri"/>
                <a:cs typeface="Calibri"/>
                <a:sym typeface="Calibri"/>
              </a:rPr>
              <a:t>Collect mail, supplies, and deliver other department materials. Drivers also collect water samples for use in laboratory tests, and prepare routine reports.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If hired through the TLH Program, employees will either begin as a Vocational Worker or an Office Trainee. During this 6-month period, TLH employees receive at least $15/hr with on the job training, pension and health benefits.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After successful completion of the OTJ training period, employees in the program will transition into one of the Assistant positions where they will serve a 6-month probationary period for civil service. Once the 6 month probation period is successfully completed, employees  will then transfer into full civil service status and may apply for eligible transfers and promotions.</a:t>
            </a:r>
            <a:endParaRPr/>
          </a:p>
          <a:p>
            <a:pPr marL="0" lvl="0" indent="0" algn="l" rtl="0">
              <a:spcBef>
                <a:spcPts val="0"/>
              </a:spcBef>
              <a:spcAft>
                <a:spcPts val="0"/>
              </a:spcAft>
              <a:buNone/>
            </a:pP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795231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LA Local Hire also offers the Bridge to Jobs Program, or ‘BRIDGE’, which provides individuals an opportunity to be directly referred to a city department for hiring consideration into a </a:t>
            </a:r>
            <a:r>
              <a:rPr lang="en-US" sz="1200" b="0" i="1" u="sng" strike="noStrike" cap="none">
                <a:solidFill>
                  <a:srgbClr val="000000"/>
                </a:solidFill>
                <a:latin typeface="Calibri"/>
                <a:ea typeface="Calibri"/>
                <a:cs typeface="Calibri"/>
                <a:sym typeface="Calibri"/>
              </a:rPr>
              <a:t>semi-skilled job</a:t>
            </a:r>
            <a:r>
              <a:rPr lang="en-US" sz="1200" b="0"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Because BRIDGE provides alternative pathways into semi-skilled positions, individuals must meet 1 of the following 4 requirements:</a:t>
            </a:r>
            <a:endParaRPr/>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0" i="0" u="none" strike="noStrike" cap="none">
                <a:solidFill>
                  <a:srgbClr val="000000"/>
                </a:solidFill>
                <a:latin typeface="Calibri"/>
                <a:ea typeface="Calibri"/>
                <a:cs typeface="Calibri"/>
                <a:sym typeface="Calibri"/>
              </a:rPr>
              <a:t>Have obtained a high school diploma or equivalent issued by a US institution</a:t>
            </a:r>
            <a:endParaRPr/>
          </a:p>
          <a:p>
            <a:pPr marL="685800" marR="0" lvl="1" indent="-22860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If candidates have a high school diploma or equivalent from a US institution, proof must be submitted at the time that the BRIDGE online application is submitted. This means that candidates do not have to take the CASAS aptitude test or the City’s aptitude test.</a:t>
            </a:r>
            <a:endParaRPr/>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0" i="0" u="none" strike="noStrike" cap="none">
                <a:solidFill>
                  <a:srgbClr val="000000"/>
                </a:solidFill>
                <a:latin typeface="Calibri"/>
                <a:ea typeface="Calibri"/>
                <a:cs typeface="Calibri"/>
                <a:sym typeface="Calibri"/>
              </a:rPr>
              <a:t>Have an approved certification</a:t>
            </a:r>
            <a:endParaRPr/>
          </a:p>
          <a:p>
            <a:pPr marL="685800" marR="0" lvl="1" indent="-22860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If candidates have a specific certification approved by the City for one of the BRIDGE pathways, proof must be submitted at the time that the BRIDGE online application is submitted. This means that candidates do not have to take the CASAS aptitude test or the City’s aptitude test.</a:t>
            </a:r>
            <a:endParaRPr/>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0" i="0" u="none" strike="noStrike" cap="none">
                <a:solidFill>
                  <a:srgbClr val="000000"/>
                </a:solidFill>
                <a:latin typeface="Calibri"/>
                <a:ea typeface="Calibri"/>
                <a:cs typeface="Calibri"/>
                <a:sym typeface="Calibri"/>
              </a:rPr>
              <a:t>Have a qualifying score on the CASAS test that is administered by the Los Angeles Unified School District, Division of Adult and Career Education</a:t>
            </a:r>
            <a:endParaRPr/>
          </a:p>
          <a:p>
            <a:pPr marL="685800" marR="0" lvl="1" indent="-22860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If candidates wish to qualify for BRIDGE by taking the CASAS test, they must select this option on the BRIDGE online application. Candidates will receive an email with instructions on their test date and time after their online application is submitted.</a:t>
            </a:r>
            <a:endParaRPr/>
          </a:p>
          <a:p>
            <a:pPr marL="228600" marR="0" lvl="0" indent="-228600" algn="l" rtl="0">
              <a:lnSpc>
                <a:spcPct val="100000"/>
              </a:lnSpc>
              <a:spcBef>
                <a:spcPts val="0"/>
              </a:spcBef>
              <a:spcAft>
                <a:spcPts val="0"/>
              </a:spcAft>
              <a:buClr>
                <a:srgbClr val="000000"/>
              </a:buClr>
              <a:buSzPts val="1200"/>
              <a:buFont typeface="Calibri"/>
              <a:buAutoNum type="arabicPeriod"/>
            </a:pPr>
            <a:r>
              <a:rPr lang="en-US" sz="1200" b="0" i="0" u="none" strike="noStrike" cap="none">
                <a:solidFill>
                  <a:srgbClr val="000000"/>
                </a:solidFill>
                <a:latin typeface="Calibri"/>
                <a:ea typeface="Calibri"/>
                <a:cs typeface="Calibri"/>
                <a:sym typeface="Calibri"/>
              </a:rPr>
              <a:t>Have a qualifying score on the City’s aptitude test</a:t>
            </a:r>
            <a:endParaRPr/>
          </a:p>
          <a:p>
            <a:pPr marL="685800" marR="0" lvl="1" indent="-22860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If candidates wish to qualify for BRIDGE by taking the  City’s aptitude test, they must select this option on the BRIDGE online application. Candidates will receive an email with instructions on their test date and time after their online application is submitted.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Arial"/>
              <a:buNone/>
            </a:pPr>
            <a:endParaRPr b="1"/>
          </a:p>
        </p:txBody>
      </p:sp>
      <p:sp>
        <p:nvSpPr>
          <p:cNvPr id="125" name="Google Shape;1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Tree>
    <p:extLst>
      <p:ext uri="{BB962C8B-B14F-4D97-AF65-F5344CB8AC3E}">
        <p14:creationId xmlns:p14="http://schemas.microsoft.com/office/powerpoint/2010/main" val="163797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 the BRIDGE program, if you are hired you will begin in the “Trainee” class where you will receive on the job training for 6 months to 5 years depending on the specific class. </a:t>
            </a:r>
            <a:r>
              <a:rPr lang="en-US" sz="1200" b="0" i="0" u="none" strike="noStrike" cap="none">
                <a:solidFill>
                  <a:srgbClr val="000000"/>
                </a:solidFill>
                <a:latin typeface="Calibri"/>
                <a:ea typeface="Calibri"/>
                <a:cs typeface="Calibri"/>
                <a:sym typeface="Calibri"/>
              </a:rPr>
              <a:t>During this 6 months to 5 years training period, you will receive at least $19/hr with on the job training, pension and health benefits. . Possible career options include:</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Accounting Clerk – </a:t>
            </a:r>
            <a:r>
              <a:rPr lang="en-US" sz="1200" b="0" i="0" u="none" strike="noStrike" cap="none">
                <a:solidFill>
                  <a:srgbClr val="000000"/>
                </a:solidFill>
                <a:latin typeface="Calibri"/>
                <a:ea typeface="Calibri"/>
                <a:cs typeface="Calibri"/>
                <a:sym typeface="Calibri"/>
              </a:rPr>
              <a:t>Performs clerical accounting work, maintenance of accounting records and reports, or payroll and time keeping documents; processes and monitors invoice payments, and personal services contract invoice payments; may perform cashiering duties; or may act as a lead person in the performance of such work.</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Communication Information Representative - </a:t>
            </a:r>
            <a:r>
              <a:rPr lang="en-US" sz="1200" b="0" i="0" u="none" strike="noStrike" cap="none">
                <a:solidFill>
                  <a:srgbClr val="000000"/>
                </a:solidFill>
                <a:latin typeface="Calibri"/>
                <a:ea typeface="Calibri"/>
                <a:cs typeface="Calibri"/>
                <a:sym typeface="Calibri"/>
              </a:rPr>
              <a:t>Receives and handles incoming calls or emails from the public and city employees through a two-way radio or central voice telephone communication system; Determines the required course of action for each call, such as providing information or routing calls to the proper station. These employees also relay information orally and in writing, enters and retrieves information from a computer based system, and performs clerical work.</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Community Services Representative - </a:t>
            </a:r>
            <a:r>
              <a:rPr lang="en-US" sz="1200">
                <a:solidFill>
                  <a:schemeClr val="dk1"/>
                </a:solidFill>
                <a:latin typeface="Calibri"/>
                <a:ea typeface="Calibri"/>
                <a:cs typeface="Calibri"/>
                <a:sym typeface="Calibri"/>
              </a:rPr>
              <a:t>Provide customer service and social service work including promoting City department’s special programs, services, and resources. </a:t>
            </a:r>
            <a:endParaRPr/>
          </a:p>
          <a:p>
            <a:pPr marL="0" marR="0" lvl="0" indent="0" algn="l" rtl="0">
              <a:lnSpc>
                <a:spcPct val="100000"/>
              </a:lnSpc>
              <a:spcBef>
                <a:spcPts val="0"/>
              </a:spcBef>
              <a:spcAft>
                <a:spcPts val="0"/>
              </a:spcAft>
              <a:buClr>
                <a:schemeClr val="dk1"/>
              </a:buClr>
              <a:buSzPts val="1200"/>
              <a:buFont typeface="Calibri"/>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Electrical Craft Helper - </a:t>
            </a:r>
            <a:r>
              <a:rPr lang="en-US" sz="1200">
                <a:solidFill>
                  <a:schemeClr val="dk1"/>
                </a:solidFill>
                <a:latin typeface="Calibri"/>
                <a:ea typeface="Calibri"/>
                <a:cs typeface="Calibri"/>
                <a:sym typeface="Calibri"/>
              </a:rPr>
              <a:t>Assist semi-skilled craft workers engaged in one of the electrical trades involved in construction, installation, maintenance, and/or repair of electrical systems, facilities, and equipment. </a:t>
            </a: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Field Engineering Aide – </a:t>
            </a:r>
            <a:r>
              <a:rPr lang="en-US" sz="1200" b="0" i="0" u="none" strike="noStrike" cap="none">
                <a:solidFill>
                  <a:srgbClr val="000000"/>
                </a:solidFill>
                <a:latin typeface="Calibri"/>
                <a:ea typeface="Calibri"/>
                <a:cs typeface="Calibri"/>
                <a:sym typeface="Calibri"/>
              </a:rPr>
              <a:t>Performs sub-professional land surveying work or works with engineering personnel. May be required to climb fences, work in confined spaces, work with hot asphalt, and carry equipment long distances over various types of terrain; also may be trained to operate Data Collectors, and to set up and operate GPS receivers.</a:t>
            </a:r>
            <a:endParaRPr/>
          </a:p>
          <a:p>
            <a:pPr marL="0" marR="0" lvl="0" indent="0" algn="l" rtl="0">
              <a:lnSpc>
                <a:spcPct val="100000"/>
              </a:lnSpc>
              <a:spcBef>
                <a:spcPts val="0"/>
              </a:spcBef>
              <a:spcAft>
                <a:spcPts val="0"/>
              </a:spcAft>
              <a:buClr>
                <a:schemeClr val="dk1"/>
              </a:buClr>
              <a:buSzPts val="1200"/>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Inspector trainee - </a:t>
            </a:r>
            <a:r>
              <a:rPr lang="en-US" sz="1200" b="0" i="0" u="none" strike="noStrike" cap="none">
                <a:solidFill>
                  <a:srgbClr val="000000"/>
                </a:solidFill>
                <a:latin typeface="Calibri"/>
                <a:ea typeface="Calibri"/>
                <a:cs typeface="Calibri"/>
                <a:sym typeface="Calibri"/>
              </a:rPr>
              <a:t>Assists Inspectors and receives training in various areas, including but not limited to: inspecting of buildings and structures, heating and refrigeration, electrical installations, perform owner and property record research, inspection of streets, storm drains, etc. Duties might differ slightly depending on the Department.</a:t>
            </a:r>
            <a:endParaRPr/>
          </a:p>
          <a:p>
            <a:pPr marL="0" marR="0" lvl="1" indent="0" algn="l" rtl="0">
              <a:lnSpc>
                <a:spcPct val="100000"/>
              </a:lnSpc>
              <a:spcBef>
                <a:spcPts val="0"/>
              </a:spcBef>
              <a:spcAft>
                <a:spcPts val="0"/>
              </a:spcAft>
              <a:buClr>
                <a:schemeClr val="dk1"/>
              </a:buClr>
              <a:buSzPts val="1200"/>
              <a:buFont typeface="Calibri"/>
              <a:buNone/>
            </a:pPr>
            <a:endParaRPr/>
          </a:p>
          <a:p>
            <a:pPr marL="0" marR="0" lvl="1" indent="0" algn="l" rtl="0">
              <a:lnSpc>
                <a:spcPct val="100000"/>
              </a:lnSpc>
              <a:spcBef>
                <a:spcPts val="0"/>
              </a:spcBef>
              <a:spcAft>
                <a:spcPts val="0"/>
              </a:spcAft>
              <a:buClr>
                <a:schemeClr val="dk1"/>
              </a:buClr>
              <a:buSzPts val="1200"/>
              <a:buFont typeface="Calibri"/>
              <a:buNone/>
            </a:pPr>
            <a:r>
              <a:rPr lang="en-US"/>
              <a:t>After you complete the on the job training period in a trainee class, you will be transitioned to an assistant class where, like the TLH program, you will serve your 6 month probationary period for civil service. After successful completion of the probation period, you will be transitioned into full civil service. Please note that for the inspector trainee classification, you must pass a civil service exam for “inspector” within 5 years </a:t>
            </a:r>
            <a:r>
              <a:rPr lang="en-US" sz="1200" b="0" i="0" u="none" strike="noStrike" cap="none">
                <a:solidFill>
                  <a:srgbClr val="000000"/>
                </a:solidFill>
                <a:latin typeface="Calibri"/>
                <a:ea typeface="Calibri"/>
                <a:cs typeface="Calibri"/>
                <a:sym typeface="Calibri"/>
              </a:rPr>
              <a:t>of being hired as an Inspector Trainee. Civil service status is not automatic for Inspector Trainees. City Departments are ready to provide training that will help individuals prepare for “Inspector” civil service exam; however, the candidate must still pass the exam in order to obtain a permanent civil service job. Upon being hired as an Inspector Trainee, individuals may be required to furnish an automobile, properly insured for City service. Mileage will be paid according to established rates.</a:t>
            </a:r>
            <a:endParaRPr/>
          </a:p>
          <a:p>
            <a:pPr marL="0" marR="0" lvl="1"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3" name="Google Shape;13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2150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So who can apply to these two programs? They are open to everyone and anyone who meets the requirements for the desired position! Both programs aim to remove barriers to employment, so any applicant identifying with one or more of our targeted populations will have a higher chance to receive a referral. If you have any questions about what we covered, about the differences between programs, what is needed to apply, exam information, please contact the Personnel Department at lalocalhire@lacity.org.</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0" lvl="0" indent="0" algn="l" rtl="0">
              <a:spcBef>
                <a:spcPts val="0"/>
              </a:spcBef>
              <a:spcAft>
                <a:spcPts val="0"/>
              </a:spcAft>
              <a:buNone/>
            </a:pPr>
            <a:endParaRPr/>
          </a:p>
        </p:txBody>
      </p:sp>
      <p:sp>
        <p:nvSpPr>
          <p:cNvPr id="140" name="Google Shape;1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286299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Please note that:</a:t>
            </a:r>
            <a:endParaRPr/>
          </a:p>
          <a:p>
            <a:pPr marL="171450" lvl="0" indent="-171450" algn="l" rtl="0">
              <a:spcBef>
                <a:spcPts val="0"/>
              </a:spcBef>
              <a:spcAft>
                <a:spcPts val="0"/>
              </a:spcAft>
              <a:buClr>
                <a:schemeClr val="dk1"/>
              </a:buClr>
              <a:buSzPts val="1200"/>
              <a:buFont typeface="Arial"/>
              <a:buChar char="•"/>
            </a:pPr>
            <a:r>
              <a:rPr lang="en-US"/>
              <a:t>Targeted populations will have a higher chance of being referred</a:t>
            </a:r>
            <a:endParaRPr/>
          </a:p>
          <a:p>
            <a:pPr marL="171450" lvl="0" indent="-171450" algn="l" rtl="0">
              <a:spcBef>
                <a:spcPts val="0"/>
              </a:spcBef>
              <a:spcAft>
                <a:spcPts val="0"/>
              </a:spcAft>
              <a:buClr>
                <a:schemeClr val="dk1"/>
              </a:buClr>
              <a:buSzPts val="1200"/>
              <a:buFont typeface="Arial"/>
              <a:buChar char="•"/>
            </a:pPr>
            <a:r>
              <a:rPr lang="en-US"/>
              <a:t>Information about whether or not a candidate is part of a targeted population is NOT shared with anyone. It is collected for tracking purposes only and only the WorkSource Centers and Personnel Department will have access to this confidential information</a:t>
            </a:r>
            <a:endParaRPr/>
          </a:p>
          <a:p>
            <a:pPr marL="171450" lvl="0" indent="-171450" algn="l" rtl="0">
              <a:spcBef>
                <a:spcPts val="0"/>
              </a:spcBef>
              <a:spcAft>
                <a:spcPts val="0"/>
              </a:spcAft>
              <a:buClr>
                <a:schemeClr val="dk1"/>
              </a:buClr>
              <a:buSzPts val="1200"/>
              <a:buFont typeface="Arial"/>
              <a:buChar char="•"/>
            </a:pPr>
            <a:r>
              <a:rPr lang="en-US"/>
              <a:t>Identifying yourself as a member of a targeted population is NOT mandatory but it is beneficial</a:t>
            </a:r>
            <a:endParaRPr/>
          </a:p>
          <a:p>
            <a:pPr marL="0" lvl="0" indent="0" algn="l" rtl="0">
              <a:spcBef>
                <a:spcPts val="0"/>
              </a:spcBef>
              <a:spcAft>
                <a:spcPts val="0"/>
              </a:spcAft>
              <a:buNone/>
            </a:pPr>
            <a:endParaRPr/>
          </a:p>
        </p:txBody>
      </p:sp>
      <p:sp>
        <p:nvSpPr>
          <p:cNvPr id="149" name="Google Shape;14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459639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order to apply for the Targeted Local Hire (TLH) Program and/or the Bridge to Jobs Program (BRIDGE), candidates must take the following steps:</a:t>
            </a:r>
            <a:endParaRPr/>
          </a:p>
          <a:p>
            <a:pPr marL="228600" lvl="0" indent="-228600" algn="l" rtl="0">
              <a:spcBef>
                <a:spcPts val="0"/>
              </a:spcBef>
              <a:spcAft>
                <a:spcPts val="0"/>
              </a:spcAft>
              <a:buClr>
                <a:schemeClr val="dk1"/>
              </a:buClr>
              <a:buSzPts val="1200"/>
              <a:buFont typeface="Calibri"/>
              <a:buAutoNum type="arabicPeriod"/>
            </a:pPr>
            <a:r>
              <a:rPr lang="en-US"/>
              <a:t>Visit a </a:t>
            </a:r>
            <a:r>
              <a:rPr lang="en-US" b="1" u="sng"/>
              <a:t>Referral Agency</a:t>
            </a:r>
            <a:r>
              <a:rPr lang="en-US"/>
              <a:t> to go through a Job Readiness Assessment. If deemed job ready, candidates will be issued either a </a:t>
            </a:r>
            <a:r>
              <a:rPr lang="en-US" b="1"/>
              <a:t>TLH Referral Form and/or a BRIDGE Referral Form </a:t>
            </a:r>
            <a:r>
              <a:rPr lang="en-US"/>
              <a:t>(Note: a unique referral form is required for each program)</a:t>
            </a:r>
            <a:endParaRPr/>
          </a:p>
          <a:p>
            <a:pPr marL="228600" lvl="0" indent="-152400" algn="l" rtl="0">
              <a:spcBef>
                <a:spcPts val="0"/>
              </a:spcBef>
              <a:spcAft>
                <a:spcPts val="0"/>
              </a:spcAft>
              <a:buClr>
                <a:schemeClr val="dk1"/>
              </a:buClr>
              <a:buSzPts val="1200"/>
              <a:buFont typeface="Calibri"/>
              <a:buNone/>
            </a:pPr>
            <a:endParaRPr/>
          </a:p>
          <a:p>
            <a:pPr marL="228600" lvl="0" indent="-228600" algn="l" rtl="0">
              <a:spcBef>
                <a:spcPts val="0"/>
              </a:spcBef>
              <a:spcAft>
                <a:spcPts val="0"/>
              </a:spcAft>
              <a:buClr>
                <a:schemeClr val="dk1"/>
              </a:buClr>
              <a:buSzPts val="1200"/>
              <a:buFont typeface="Calibri"/>
              <a:buAutoNum type="arabicPeriod"/>
            </a:pPr>
            <a:r>
              <a:rPr lang="en-US" b="1"/>
              <a:t>Call and make an appointment at an approved Application Site</a:t>
            </a:r>
            <a:r>
              <a:rPr lang="en-US"/>
              <a:t>. Candidates will need to make an appointment to attend the TLH &amp; BRIDGE Orientation and Application Session. </a:t>
            </a:r>
            <a:endParaRPr/>
          </a:p>
          <a:p>
            <a:pPr marL="228600" lvl="0" indent="-228600" algn="l" rtl="0">
              <a:spcBef>
                <a:spcPts val="0"/>
              </a:spcBef>
              <a:spcAft>
                <a:spcPts val="0"/>
              </a:spcAft>
              <a:buClr>
                <a:schemeClr val="dk1"/>
              </a:buClr>
              <a:buSzPts val="1200"/>
              <a:buFont typeface="Calibri"/>
              <a:buAutoNum type="arabicPeriod"/>
            </a:pPr>
            <a:r>
              <a:rPr lang="en-US" b="1"/>
              <a:t>Attend the TLH &amp; Bridge Orientation &amp; Application session</a:t>
            </a:r>
            <a:r>
              <a:rPr lang="en-US" u="sng"/>
              <a:t>. Candidates must bring their original Agency Referral Form </a:t>
            </a:r>
            <a:r>
              <a:rPr lang="en-US"/>
              <a:t>in order to submit their application. Additionally, candidates may have to bring the following depending on the program they want to apply for:</a:t>
            </a:r>
            <a:endParaRPr/>
          </a:p>
          <a:p>
            <a:pPr marL="685800" lvl="1" indent="-228600" algn="l" rtl="0">
              <a:spcBef>
                <a:spcPts val="0"/>
              </a:spcBef>
              <a:spcAft>
                <a:spcPts val="0"/>
              </a:spcAft>
              <a:buClr>
                <a:schemeClr val="dk1"/>
              </a:buClr>
              <a:buSzPts val="1200"/>
              <a:buFont typeface="Calibri"/>
              <a:buAutoNum type="arabicPeriod"/>
            </a:pPr>
            <a:r>
              <a:rPr lang="en-US" b="1"/>
              <a:t>For TLH </a:t>
            </a:r>
            <a:r>
              <a:rPr lang="en-US"/>
              <a:t>– Candidates will be able to submit their TLH application as long as they have a valid Agency Referral Form</a:t>
            </a:r>
            <a:endParaRPr/>
          </a:p>
          <a:p>
            <a:pPr marL="685800" lvl="1" indent="-228600" algn="l" rtl="0">
              <a:spcBef>
                <a:spcPts val="0"/>
              </a:spcBef>
              <a:spcAft>
                <a:spcPts val="0"/>
              </a:spcAft>
              <a:buClr>
                <a:schemeClr val="dk1"/>
              </a:buClr>
              <a:buSzPts val="1200"/>
              <a:buFont typeface="Calibri"/>
              <a:buAutoNum type="arabicPeriod"/>
            </a:pPr>
            <a:r>
              <a:rPr lang="en-US" b="1"/>
              <a:t>For BRIDGE </a:t>
            </a:r>
            <a:r>
              <a:rPr lang="en-US"/>
              <a:t>– On the online BRIDGE application, candidates will select which one (1) of the four (4) BRIDGE requirements they fulfill:</a:t>
            </a:r>
            <a:endParaRPr/>
          </a:p>
          <a:p>
            <a:pPr marL="1143000" lvl="2" indent="-228600" algn="l" rtl="0">
              <a:spcBef>
                <a:spcPts val="0"/>
              </a:spcBef>
              <a:spcAft>
                <a:spcPts val="0"/>
              </a:spcAft>
              <a:buClr>
                <a:schemeClr val="dk1"/>
              </a:buClr>
              <a:buSzPts val="1200"/>
              <a:buFont typeface="Calibri"/>
              <a:buAutoNum type="arabicPeriod"/>
            </a:pPr>
            <a:r>
              <a:rPr lang="en-US"/>
              <a:t>High School Diploma or Equivalent (issued by a US institution)</a:t>
            </a:r>
            <a:endParaRPr/>
          </a:p>
          <a:p>
            <a:pPr marL="1600200" lvl="3" indent="-228600" algn="l" rtl="0">
              <a:spcBef>
                <a:spcPts val="0"/>
              </a:spcBef>
              <a:spcAft>
                <a:spcPts val="0"/>
              </a:spcAft>
              <a:buClr>
                <a:schemeClr val="dk1"/>
              </a:buClr>
              <a:buSzPts val="1200"/>
              <a:buFont typeface="Arial"/>
              <a:buChar char="•"/>
            </a:pPr>
            <a:r>
              <a:rPr lang="en-US"/>
              <a:t>Candidate must bring proof of their high school diploma or equivalent issued by a US institution. Proof may include bringing their original high school diploma, official transcripts, or other official documentation showing that they have a high school diploma or equivalent. Staff at the Application Site will help collect the proof and help candidates submit it with their application.</a:t>
            </a:r>
            <a:endParaRPr/>
          </a:p>
          <a:p>
            <a:pPr marL="1600200" lvl="3" indent="-228600" algn="l" rtl="0">
              <a:spcBef>
                <a:spcPts val="0"/>
              </a:spcBef>
              <a:spcAft>
                <a:spcPts val="0"/>
              </a:spcAft>
              <a:buClr>
                <a:schemeClr val="dk1"/>
              </a:buClr>
              <a:buSzPts val="1200"/>
              <a:buFont typeface="Arial"/>
              <a:buChar char="•"/>
            </a:pPr>
            <a:r>
              <a:rPr lang="en-US"/>
              <a:t>Candidates do not have to take the CASAS test or City’s Aptitude test if they have proof of a High School diploma/equivalent or an approved certification.</a:t>
            </a:r>
            <a:endParaRPr/>
          </a:p>
          <a:p>
            <a:pPr marL="1143000" lvl="2" indent="-228600" algn="l" rtl="0">
              <a:spcBef>
                <a:spcPts val="0"/>
              </a:spcBef>
              <a:spcAft>
                <a:spcPts val="0"/>
              </a:spcAft>
              <a:buClr>
                <a:schemeClr val="dk1"/>
              </a:buClr>
              <a:buSzPts val="1200"/>
              <a:buFont typeface="Calibri"/>
              <a:buAutoNum type="arabicPeriod"/>
            </a:pPr>
            <a:r>
              <a:rPr lang="en-US"/>
              <a:t>Approved Certification</a:t>
            </a:r>
            <a:endParaRPr/>
          </a:p>
          <a:p>
            <a:pPr marL="1600200" lvl="3" indent="-228600" algn="l" rtl="0">
              <a:spcBef>
                <a:spcPts val="0"/>
              </a:spcBef>
              <a:spcAft>
                <a:spcPts val="0"/>
              </a:spcAft>
              <a:buClr>
                <a:schemeClr val="dk1"/>
              </a:buClr>
              <a:buSzPts val="1200"/>
              <a:buFont typeface="Arial"/>
              <a:buChar char="•"/>
            </a:pPr>
            <a:r>
              <a:rPr lang="en-US"/>
              <a:t>Candidate must bring proof of their certification approved by the City for a specific BRIDGE career pathway. Proof may include bringing their original certificate, official transcripts, or other official documentation showing that they have the certification. Staff at the Application Site will help collect the proof and help candidates submit it with their application.</a:t>
            </a:r>
            <a:endParaRPr/>
          </a:p>
          <a:p>
            <a:pPr marL="1600200" lvl="3" indent="-228600" algn="l" rtl="0">
              <a:spcBef>
                <a:spcPts val="0"/>
              </a:spcBef>
              <a:spcAft>
                <a:spcPts val="0"/>
              </a:spcAft>
              <a:buClr>
                <a:schemeClr val="dk1"/>
              </a:buClr>
              <a:buSzPts val="1200"/>
              <a:buFont typeface="Arial"/>
              <a:buChar char="•"/>
            </a:pPr>
            <a:r>
              <a:rPr lang="en-US"/>
              <a:t>Candidates do not have to take the CASAS test or City’s Aptitude test if they have proof of a High School diploma/equivalent or an approved certification.</a:t>
            </a:r>
            <a:endParaRPr/>
          </a:p>
          <a:p>
            <a:pPr marL="1143000" lvl="2" indent="-228600" algn="l" rtl="0">
              <a:spcBef>
                <a:spcPts val="0"/>
              </a:spcBef>
              <a:spcAft>
                <a:spcPts val="0"/>
              </a:spcAft>
              <a:buClr>
                <a:schemeClr val="dk1"/>
              </a:buClr>
              <a:buSzPts val="1200"/>
              <a:buFont typeface="Calibri"/>
              <a:buAutoNum type="arabicPeriod"/>
            </a:pPr>
            <a:r>
              <a:rPr lang="en-US"/>
              <a:t>CASAS Test</a:t>
            </a:r>
            <a:endParaRPr/>
          </a:p>
          <a:p>
            <a:pPr marL="1600200" lvl="3" indent="-228600" algn="l" rtl="0">
              <a:spcBef>
                <a:spcPts val="0"/>
              </a:spcBef>
              <a:spcAft>
                <a:spcPts val="0"/>
              </a:spcAft>
              <a:buClr>
                <a:schemeClr val="dk1"/>
              </a:buClr>
              <a:buSzPts val="1200"/>
              <a:buFont typeface="Arial"/>
              <a:buChar char="•"/>
            </a:pPr>
            <a:r>
              <a:rPr lang="en-US"/>
              <a:t>Candidates may choose to take the CASAS Test and select this option on the online application. If they choose to take the CASAS Test, they will receive an email with information on their CASAS test date and time at a later time. Please inform candidates the importance of checking their email on a regular basis.</a:t>
            </a:r>
            <a:endParaRPr/>
          </a:p>
          <a:p>
            <a:pPr marL="1143000" lvl="2" indent="-228600" algn="l" rtl="0">
              <a:spcBef>
                <a:spcPts val="0"/>
              </a:spcBef>
              <a:spcAft>
                <a:spcPts val="0"/>
              </a:spcAft>
              <a:buClr>
                <a:schemeClr val="dk1"/>
              </a:buClr>
              <a:buSzPts val="1200"/>
              <a:buFont typeface="Calibri"/>
              <a:buAutoNum type="arabicPeriod"/>
            </a:pPr>
            <a:r>
              <a:rPr lang="en-US"/>
              <a:t>City’s Aptitude Test</a:t>
            </a:r>
            <a:endParaRPr/>
          </a:p>
          <a:p>
            <a:pPr marL="1600200" lvl="3" indent="-228600" algn="l" rtl="0">
              <a:spcBef>
                <a:spcPts val="0"/>
              </a:spcBef>
              <a:spcAft>
                <a:spcPts val="0"/>
              </a:spcAft>
              <a:buClr>
                <a:schemeClr val="dk1"/>
              </a:buClr>
              <a:buSzPts val="1200"/>
              <a:buFont typeface="Arial"/>
              <a:buChar char="•"/>
            </a:pPr>
            <a:r>
              <a:rPr lang="en-US"/>
              <a:t>Candidates may choose to take the City’s Aptitude Test and select this option on the online application. If they choose to take the CASAS Test, they will receive an email with information on their CASAS test date and time at a later time. Please inform candidates the importance of checking their email on a regular basis.</a:t>
            </a:r>
            <a:endParaRPr/>
          </a:p>
          <a:p>
            <a:pPr marL="1371600" lvl="3" indent="0" algn="l" rtl="0">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After you application is approved for the TLH and/or BRIDGE Program, you will be placed in the candidate pool.</a:t>
            </a:r>
            <a:endParaRPr/>
          </a:p>
          <a:p>
            <a:pPr marL="1371600" lvl="3" indent="0" algn="l" rtl="0">
              <a:spcBef>
                <a:spcPts val="0"/>
              </a:spcBef>
              <a:spcAft>
                <a:spcPts val="0"/>
              </a:spcAft>
              <a:buClr>
                <a:schemeClr val="dk1"/>
              </a:buClr>
              <a:buSzPts val="1200"/>
              <a:buFont typeface="Arial"/>
              <a:buNone/>
            </a:pPr>
            <a:endParaRPr/>
          </a:p>
        </p:txBody>
      </p:sp>
      <p:sp>
        <p:nvSpPr>
          <p:cNvPr id="157" name="Google Shape;15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93744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557479" y="1813720"/>
            <a:ext cx="11025156" cy="164630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D300"/>
              </a:buClr>
              <a:buSzPts val="8800"/>
              <a:buFont typeface="Proxima Nova"/>
              <a:buNone/>
            </a:pPr>
            <a:r>
              <a:rPr lang="en-US" sz="8800" b="1">
                <a:solidFill>
                  <a:srgbClr val="FFD300"/>
                </a:solidFill>
                <a:latin typeface="Proxima Nova"/>
                <a:ea typeface="Proxima Nova"/>
                <a:cs typeface="Proxima Nova"/>
                <a:sym typeface="Proxima Nova"/>
              </a:rPr>
              <a:t>LA LOCAL HIRE </a:t>
            </a:r>
            <a:endParaRPr sz="8800" b="1">
              <a:solidFill>
                <a:srgbClr val="FFD300"/>
              </a:solidFill>
              <a:latin typeface="Proxima Nova"/>
              <a:ea typeface="Proxima Nova"/>
              <a:cs typeface="Proxima Nova"/>
              <a:sym typeface="Proxima Nova"/>
            </a:endParaRPr>
          </a:p>
        </p:txBody>
      </p:sp>
      <p:sp>
        <p:nvSpPr>
          <p:cNvPr id="90" name="Google Shape;90;p1"/>
          <p:cNvSpPr txBox="1">
            <a:spLocks noGrp="1"/>
          </p:cNvSpPr>
          <p:nvPr>
            <p:ph type="subTitle" idx="1"/>
          </p:nvPr>
        </p:nvSpPr>
        <p:spPr>
          <a:xfrm>
            <a:off x="1765168" y="3449136"/>
            <a:ext cx="8609777" cy="109689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a:solidFill>
                  <a:schemeClr val="lt1"/>
                </a:solidFill>
                <a:latin typeface="Proxima Nova"/>
                <a:ea typeface="Proxima Nova"/>
                <a:cs typeface="Proxima Nova"/>
                <a:sym typeface="Proxima Nova"/>
              </a:rPr>
              <a:t>ALTERNATIVE PATHWAYS INTO CIVIL SERVICE CAREERS</a:t>
            </a:r>
            <a:endParaRPr>
              <a:solidFill>
                <a:schemeClr val="lt1"/>
              </a:solidFill>
              <a:latin typeface="Proxima Nova"/>
              <a:ea typeface="Proxima Nova"/>
              <a:cs typeface="Proxima Nova"/>
              <a:sym typeface="Proxima Nova"/>
            </a:endParaRPr>
          </a:p>
        </p:txBody>
      </p:sp>
      <p:pic>
        <p:nvPicPr>
          <p:cNvPr id="91" name="Google Shape;91;p1"/>
          <p:cNvPicPr preferRelativeResize="0"/>
          <p:nvPr/>
        </p:nvPicPr>
        <p:blipFill rotWithShape="1">
          <a:blip r:embed="rId4">
            <a:alphaModFix/>
          </a:blip>
          <a:srcRect/>
          <a:stretch/>
        </p:blipFill>
        <p:spPr>
          <a:xfrm>
            <a:off x="8147538" y="4673946"/>
            <a:ext cx="1185125" cy="1185125"/>
          </a:xfrm>
          <a:prstGeom prst="rect">
            <a:avLst/>
          </a:prstGeom>
          <a:noFill/>
          <a:ln>
            <a:noFill/>
          </a:ln>
        </p:spPr>
      </p:pic>
      <p:pic>
        <p:nvPicPr>
          <p:cNvPr id="92" name="Google Shape;92;p1"/>
          <p:cNvPicPr preferRelativeResize="0"/>
          <p:nvPr/>
        </p:nvPicPr>
        <p:blipFill rotWithShape="1">
          <a:blip r:embed="rId5">
            <a:alphaModFix/>
          </a:blip>
          <a:srcRect/>
          <a:stretch/>
        </p:blipFill>
        <p:spPr>
          <a:xfrm>
            <a:off x="9845462" y="4742547"/>
            <a:ext cx="1058966" cy="1058966"/>
          </a:xfrm>
          <a:prstGeom prst="rect">
            <a:avLst/>
          </a:prstGeom>
          <a:noFill/>
          <a:ln>
            <a:noFill/>
          </a:ln>
        </p:spPr>
      </p:pic>
      <p:pic>
        <p:nvPicPr>
          <p:cNvPr id="93" name="Google Shape;93;p1"/>
          <p:cNvPicPr preferRelativeResize="0"/>
          <p:nvPr/>
        </p:nvPicPr>
        <p:blipFill rotWithShape="1">
          <a:blip r:embed="rId6">
            <a:alphaModFix/>
          </a:blip>
          <a:srcRect/>
          <a:stretch/>
        </p:blipFill>
        <p:spPr>
          <a:xfrm>
            <a:off x="6468052" y="4673946"/>
            <a:ext cx="1209112" cy="1209112"/>
          </a:xfrm>
          <a:prstGeom prst="rect">
            <a:avLst/>
          </a:prstGeom>
          <a:noFill/>
          <a:ln>
            <a:noFill/>
          </a:ln>
        </p:spPr>
      </p:pic>
      <p:sp>
        <p:nvSpPr>
          <p:cNvPr id="94" name="Google Shape;94;p1"/>
          <p:cNvSpPr/>
          <p:nvPr/>
        </p:nvSpPr>
        <p:spPr>
          <a:xfrm>
            <a:off x="5573486" y="4186017"/>
            <a:ext cx="6618514" cy="76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328246" y="1905841"/>
            <a:ext cx="3657600" cy="76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
          <p:cNvSpPr txBox="1"/>
          <p:nvPr/>
        </p:nvSpPr>
        <p:spPr>
          <a:xfrm>
            <a:off x="1535052" y="1813720"/>
            <a:ext cx="8609777" cy="1096899"/>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lt1"/>
              </a:buClr>
              <a:buSzPts val="2400"/>
              <a:buFont typeface="Arial"/>
              <a:buNone/>
            </a:pPr>
            <a:r>
              <a:rPr lang="en-US" sz="2400" b="1" i="1" u="none" strike="noStrike" cap="none">
                <a:solidFill>
                  <a:schemeClr val="lt1"/>
                </a:solidFill>
                <a:latin typeface="Proxima Nova"/>
                <a:ea typeface="Proxima Nova"/>
                <a:cs typeface="Proxima Nova"/>
                <a:sym typeface="Proxima Nova"/>
              </a:rPr>
              <a:t>OVERVIEW</a:t>
            </a:r>
            <a:endParaRPr sz="2400" b="1" i="1" u="none" strike="noStrike" cap="none">
              <a:solidFill>
                <a:schemeClr val="lt1"/>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graphicFrame>
        <p:nvGraphicFramePr>
          <p:cNvPr id="167" name="Google Shape;167;p10"/>
          <p:cNvGraphicFramePr/>
          <p:nvPr>
            <p:extLst>
              <p:ext uri="{D42A27DB-BD31-4B8C-83A1-F6EECF244321}">
                <p14:modId xmlns:p14="http://schemas.microsoft.com/office/powerpoint/2010/main" val="3757736969"/>
              </p:ext>
            </p:extLst>
          </p:nvPr>
        </p:nvGraphicFramePr>
        <p:xfrm>
          <a:off x="3037716" y="1543326"/>
          <a:ext cx="6488150" cy="2626380"/>
        </p:xfrm>
        <a:graphic>
          <a:graphicData uri="http://schemas.openxmlformats.org/drawingml/2006/table">
            <a:tbl>
              <a:tblPr firstRow="1" bandRow="1">
                <a:noFill/>
                <a:tableStyleId>{901E91D6-3D7D-47B1-8FB9-58AD837C8E55}</a:tableStyleId>
              </a:tblPr>
              <a:tblGrid>
                <a:gridCol w="3244075"/>
                <a:gridCol w="3244075"/>
              </a:tblGrid>
              <a:tr h="370850">
                <a:tc gridSpan="2">
                  <a:txBody>
                    <a:bodyPr/>
                    <a:lstStyle/>
                    <a:p>
                      <a:pPr marL="0" marR="0" lvl="0" indent="0" algn="ctr" rtl="0">
                        <a:spcBef>
                          <a:spcPts val="0"/>
                        </a:spcBef>
                        <a:spcAft>
                          <a:spcPts val="0"/>
                        </a:spcAft>
                        <a:buNone/>
                      </a:pPr>
                      <a:r>
                        <a:rPr lang="en-US" sz="1600" u="none" strike="noStrike" cap="none" dirty="0">
                          <a:solidFill>
                            <a:srgbClr val="0776BC"/>
                          </a:solidFill>
                          <a:latin typeface="Proxima Nova"/>
                          <a:ea typeface="Proxima Nova"/>
                          <a:cs typeface="Proxima Nova"/>
                          <a:sym typeface="Proxima Nova"/>
                        </a:rPr>
                        <a:t>CENTRAL &amp; EAST LOS ANGELES</a:t>
                      </a:r>
                      <a:endParaRPr sz="1600" u="none" strike="noStrike" cap="none" dirty="0">
                        <a:solidFill>
                          <a:srgbClr val="0776BC"/>
                        </a:solidFill>
                        <a:latin typeface="Proxima Nova"/>
                        <a:ea typeface="Proxima Nova"/>
                        <a:cs typeface="Proxima Nova"/>
                        <a:sym typeface="Proxima Nova"/>
                      </a:endParaRPr>
                    </a:p>
                  </a:txBody>
                  <a:tcPr marL="91450" marR="91450" marT="45725" marB="45725">
                    <a:solidFill>
                      <a:srgbClr val="FFD300"/>
                    </a:solidFill>
                  </a:tcPr>
                </a:tc>
                <a:tc hMerge="1">
                  <a:txBody>
                    <a:bodyPr/>
                    <a:lstStyle/>
                    <a:p>
                      <a:endParaRPr lang="en-US"/>
                    </a:p>
                  </a:txBody>
                  <a:tcPr/>
                </a:tc>
              </a:tr>
              <a:tr h="370850">
                <a:tc>
                  <a:txBody>
                    <a:bodyPr/>
                    <a:lstStyle/>
                    <a:p>
                      <a:pPr marL="0" marR="0" lvl="0" indent="0" algn="ctr" rtl="0">
                        <a:spcBef>
                          <a:spcPts val="0"/>
                        </a:spcBef>
                        <a:spcAft>
                          <a:spcPts val="0"/>
                        </a:spcAft>
                        <a:buNone/>
                      </a:pPr>
                      <a:r>
                        <a:rPr lang="en-US" sz="1600" b="1" u="none" strike="noStrike" cap="none" dirty="0">
                          <a:latin typeface="Proxima Nova"/>
                          <a:ea typeface="Proxima Nova"/>
                          <a:cs typeface="Proxima Nova"/>
                          <a:sym typeface="Proxima Nova"/>
                        </a:rPr>
                        <a:t>Boyle Heights, East Los </a:t>
                      </a:r>
                      <a:r>
                        <a:rPr lang="en-US" sz="1600" b="1" u="none" strike="noStrike" cap="none" dirty="0" smtClean="0">
                          <a:latin typeface="Proxima Nova"/>
                          <a:ea typeface="Proxima Nova"/>
                          <a:cs typeface="Proxima Nova"/>
                          <a:sym typeface="Proxima Nova"/>
                        </a:rPr>
                        <a:t>Angeles</a:t>
                      </a:r>
                    </a:p>
                    <a:p>
                      <a:pPr marL="0" marR="0" lvl="0" indent="0" algn="ctr" rtl="0">
                        <a:spcBef>
                          <a:spcPts val="0"/>
                        </a:spcBef>
                        <a:spcAft>
                          <a:spcPts val="0"/>
                        </a:spcAft>
                        <a:buNone/>
                      </a:pPr>
                      <a:endParaRPr dirty="0"/>
                    </a:p>
                    <a:p>
                      <a:pPr marL="0" marR="0" lvl="0" indent="0" algn="ctr" rtl="0">
                        <a:spcBef>
                          <a:spcPts val="0"/>
                        </a:spcBef>
                        <a:spcAft>
                          <a:spcPts val="0"/>
                        </a:spcAft>
                        <a:buNone/>
                      </a:pPr>
                      <a:r>
                        <a:rPr lang="en-US" sz="1600" u="none" strike="noStrike" cap="none" dirty="0">
                          <a:latin typeface="Proxima Nova"/>
                          <a:ea typeface="Proxima Nova"/>
                          <a:cs typeface="Proxima Nova"/>
                          <a:sym typeface="Proxima Nova"/>
                        </a:rPr>
                        <a:t>1505 East 1st Street</a:t>
                      </a:r>
                      <a:endParaRPr dirty="0"/>
                    </a:p>
                    <a:p>
                      <a:pPr marL="0" marR="0" lvl="0" indent="0" algn="ctr" rtl="0">
                        <a:spcBef>
                          <a:spcPts val="0"/>
                        </a:spcBef>
                        <a:spcAft>
                          <a:spcPts val="0"/>
                        </a:spcAft>
                        <a:buNone/>
                      </a:pPr>
                      <a:r>
                        <a:rPr lang="en-US" sz="1600" u="none" strike="noStrike" cap="none" dirty="0">
                          <a:latin typeface="Proxima Nova"/>
                          <a:ea typeface="Proxima Nova"/>
                          <a:cs typeface="Proxima Nova"/>
                          <a:sym typeface="Proxima Nova"/>
                        </a:rPr>
                        <a:t>Los Angeles CA 90033</a:t>
                      </a:r>
                      <a:endParaRPr dirty="0"/>
                    </a:p>
                    <a:p>
                      <a:pPr marL="0" marR="0" lvl="0" indent="0" algn="ctr" rtl="0">
                        <a:spcBef>
                          <a:spcPts val="0"/>
                        </a:spcBef>
                        <a:spcAft>
                          <a:spcPts val="0"/>
                        </a:spcAft>
                        <a:buNone/>
                      </a:pPr>
                      <a:r>
                        <a:rPr lang="en-US" sz="1600" u="none" strike="noStrike" cap="none" dirty="0">
                          <a:latin typeface="Proxima Nova"/>
                          <a:ea typeface="Proxima Nova"/>
                          <a:cs typeface="Proxima Nova"/>
                          <a:sym typeface="Proxima Nova"/>
                        </a:rPr>
                        <a:t>323-267-5930</a:t>
                      </a:r>
                      <a:endParaRPr dirty="0"/>
                    </a:p>
                    <a:p>
                      <a:pPr marL="0" marR="0" lvl="0" indent="0" algn="ctr" rtl="0">
                        <a:spcBef>
                          <a:spcPts val="0"/>
                        </a:spcBef>
                        <a:spcAft>
                          <a:spcPts val="0"/>
                        </a:spcAft>
                        <a:buNone/>
                      </a:pPr>
                      <a:endParaRPr sz="1200" u="none" strike="noStrike" cap="none" dirty="0">
                        <a:latin typeface="Proxima Nova"/>
                        <a:ea typeface="Proxima Nova"/>
                        <a:cs typeface="Proxima Nova"/>
                        <a:sym typeface="Proxima Nova"/>
                      </a:endParaRPr>
                    </a:p>
                    <a:p>
                      <a:pPr marL="0" marR="0" lvl="0" indent="0" algn="ctr" rtl="0">
                        <a:spcBef>
                          <a:spcPts val="0"/>
                        </a:spcBef>
                        <a:spcAft>
                          <a:spcPts val="0"/>
                        </a:spcAft>
                        <a:buNone/>
                      </a:pPr>
                      <a:endParaRPr sz="1200" u="none" strike="noStrike" cap="none" dirty="0">
                        <a:latin typeface="Proxima Nova"/>
                        <a:ea typeface="Proxima Nova"/>
                        <a:cs typeface="Proxima Nova"/>
                        <a:sym typeface="Proxima Nova"/>
                      </a:endParaRPr>
                    </a:p>
                    <a:p>
                      <a:pPr marL="0" marR="0" lvl="0" indent="0" algn="ctr" rtl="0">
                        <a:spcBef>
                          <a:spcPts val="0"/>
                        </a:spcBef>
                        <a:spcAft>
                          <a:spcPts val="0"/>
                        </a:spcAft>
                        <a:buNone/>
                      </a:pPr>
                      <a:endParaRPr sz="1200" u="none" strike="noStrike" cap="none" dirty="0">
                        <a:latin typeface="Proxima Nova"/>
                        <a:ea typeface="Proxima Nova"/>
                        <a:cs typeface="Proxima Nova"/>
                        <a:sym typeface="Proxima Nova"/>
                      </a:endParaRPr>
                    </a:p>
                    <a:p>
                      <a:pPr marL="0" marR="0" lvl="0" indent="0" algn="l" rtl="0">
                        <a:spcBef>
                          <a:spcPts val="0"/>
                        </a:spcBef>
                        <a:spcAft>
                          <a:spcPts val="0"/>
                        </a:spcAft>
                        <a:buNone/>
                      </a:pPr>
                      <a:r>
                        <a:rPr lang="en-US" sz="1200" i="1" u="none" strike="noStrike" cap="none" dirty="0">
                          <a:latin typeface="Proxima Nova"/>
                          <a:ea typeface="Proxima Nova"/>
                          <a:cs typeface="Proxima Nova"/>
                          <a:sym typeface="Proxima Nova"/>
                        </a:rPr>
                        <a:t>Operated by: Managed Career Solutions, </a:t>
                      </a:r>
                      <a:r>
                        <a:rPr lang="en-US" sz="1200" i="1" u="none" strike="noStrike" cap="none" dirty="0" err="1">
                          <a:latin typeface="Proxima Nova"/>
                          <a:ea typeface="Proxima Nova"/>
                          <a:cs typeface="Proxima Nova"/>
                          <a:sym typeface="Proxima Nova"/>
                        </a:rPr>
                        <a:t>Inc</a:t>
                      </a:r>
                      <a:r>
                        <a:rPr lang="en-US" sz="1200" i="1" u="none" strike="noStrike" cap="none" dirty="0">
                          <a:latin typeface="Proxima Nova"/>
                          <a:ea typeface="Proxima Nova"/>
                          <a:cs typeface="Proxima Nova"/>
                          <a:sym typeface="Proxima Nova"/>
                        </a:rPr>
                        <a:t> (MCS)</a:t>
                      </a:r>
                      <a:endParaRPr sz="1200" i="1" dirty="0">
                        <a:latin typeface="Proxima Nova"/>
                        <a:ea typeface="Proxima Nova"/>
                        <a:cs typeface="Proxima Nova"/>
                        <a:sym typeface="Proxima Nova"/>
                      </a:endParaRPr>
                    </a:p>
                  </a:txBody>
                  <a:tcPr marL="91450" marR="91450" marT="45725" marB="45725" anchor="ctr"/>
                </a:tc>
                <a:tc>
                  <a:txBody>
                    <a:bodyPr/>
                    <a:lstStyle/>
                    <a:p>
                      <a:pPr marL="0" marR="0" lvl="0" indent="0" algn="ctr" rtl="0">
                        <a:spcBef>
                          <a:spcPts val="0"/>
                        </a:spcBef>
                        <a:spcAft>
                          <a:spcPts val="0"/>
                        </a:spcAft>
                        <a:buNone/>
                      </a:pPr>
                      <a:r>
                        <a:rPr lang="en-US" sz="1600" b="1" dirty="0">
                          <a:latin typeface="Proxima Nova"/>
                          <a:ea typeface="Proxima Nova"/>
                          <a:cs typeface="Proxima Nova"/>
                          <a:sym typeface="Proxima Nova"/>
                        </a:rPr>
                        <a:t>Pico </a:t>
                      </a:r>
                      <a:r>
                        <a:rPr lang="en-US" sz="1600" b="1" dirty="0" smtClean="0">
                          <a:latin typeface="Proxima Nova"/>
                          <a:ea typeface="Proxima Nova"/>
                          <a:cs typeface="Proxima Nova"/>
                          <a:sym typeface="Proxima Nova"/>
                        </a:rPr>
                        <a:t>Union,</a:t>
                      </a:r>
                    </a:p>
                    <a:p>
                      <a:pPr marL="0" marR="0" lvl="0" indent="0" algn="ctr" rtl="0">
                        <a:spcBef>
                          <a:spcPts val="0"/>
                        </a:spcBef>
                        <a:spcAft>
                          <a:spcPts val="0"/>
                        </a:spcAft>
                        <a:buNone/>
                      </a:pPr>
                      <a:r>
                        <a:rPr lang="en-US" sz="1600" b="1" dirty="0" smtClean="0">
                          <a:latin typeface="Proxima Nova"/>
                          <a:ea typeface="Proxima Nova"/>
                          <a:cs typeface="Proxima Nova"/>
                          <a:sym typeface="Proxima Nova"/>
                        </a:rPr>
                        <a:t>Downtown </a:t>
                      </a:r>
                      <a:r>
                        <a:rPr lang="en-US" sz="1600" b="1" dirty="0">
                          <a:latin typeface="Proxima Nova"/>
                          <a:ea typeface="Proxima Nova"/>
                          <a:cs typeface="Proxima Nova"/>
                          <a:sym typeface="Proxima Nova"/>
                        </a:rPr>
                        <a:t>Los </a:t>
                      </a:r>
                      <a:r>
                        <a:rPr lang="en-US" sz="1600" b="1" dirty="0" smtClean="0">
                          <a:latin typeface="Proxima Nova"/>
                          <a:ea typeface="Proxima Nova"/>
                          <a:cs typeface="Proxima Nova"/>
                          <a:sym typeface="Proxima Nova"/>
                        </a:rPr>
                        <a:t>Angeles</a:t>
                      </a:r>
                    </a:p>
                    <a:p>
                      <a:pPr marL="0" marR="0" lvl="0" indent="0" algn="ctr" rtl="0">
                        <a:spcBef>
                          <a:spcPts val="0"/>
                        </a:spcBef>
                        <a:spcAft>
                          <a:spcPts val="0"/>
                        </a:spcAft>
                        <a:buNone/>
                      </a:pPr>
                      <a:endParaRPr dirty="0"/>
                    </a:p>
                    <a:p>
                      <a:pPr marL="0" marR="0" lvl="0" indent="0" algn="ctr" rtl="0">
                        <a:spcBef>
                          <a:spcPts val="0"/>
                        </a:spcBef>
                        <a:spcAft>
                          <a:spcPts val="0"/>
                        </a:spcAft>
                        <a:buNone/>
                      </a:pPr>
                      <a:r>
                        <a:rPr lang="en-US" sz="1600" dirty="0">
                          <a:latin typeface="Proxima Nova"/>
                          <a:ea typeface="Proxima Nova"/>
                          <a:cs typeface="Proxima Nova"/>
                          <a:sym typeface="Proxima Nova"/>
                        </a:rPr>
                        <a:t>1055 Wilshire Boulevard, #900-A</a:t>
                      </a:r>
                      <a:endParaRPr dirty="0"/>
                    </a:p>
                    <a:p>
                      <a:pPr marL="0" marR="0" lvl="0" indent="0" algn="ctr" rtl="0">
                        <a:spcBef>
                          <a:spcPts val="0"/>
                        </a:spcBef>
                        <a:spcAft>
                          <a:spcPts val="0"/>
                        </a:spcAft>
                        <a:buNone/>
                      </a:pPr>
                      <a:r>
                        <a:rPr lang="en-US" sz="1600" dirty="0">
                          <a:latin typeface="Proxima Nova"/>
                          <a:ea typeface="Proxima Nova"/>
                          <a:cs typeface="Proxima Nova"/>
                          <a:sym typeface="Proxima Nova"/>
                        </a:rPr>
                        <a:t>Los Angeles CA 90017</a:t>
                      </a:r>
                      <a:endParaRPr dirty="0"/>
                    </a:p>
                    <a:p>
                      <a:pPr marL="0" marR="0" lvl="0" indent="0" algn="ctr" rtl="0">
                        <a:spcBef>
                          <a:spcPts val="0"/>
                        </a:spcBef>
                        <a:spcAft>
                          <a:spcPts val="0"/>
                        </a:spcAft>
                        <a:buNone/>
                      </a:pPr>
                      <a:r>
                        <a:rPr lang="en-US" sz="1600" dirty="0">
                          <a:latin typeface="Proxima Nova"/>
                          <a:ea typeface="Proxima Nova"/>
                          <a:cs typeface="Proxima Nova"/>
                          <a:sym typeface="Proxima Nova"/>
                        </a:rPr>
                        <a:t>213-353-1677</a:t>
                      </a:r>
                      <a:endParaRPr dirty="0"/>
                    </a:p>
                    <a:p>
                      <a:pPr marL="0" marR="0" lvl="0" indent="0" algn="l" rtl="0">
                        <a:spcBef>
                          <a:spcPts val="0"/>
                        </a:spcBef>
                        <a:spcAft>
                          <a:spcPts val="0"/>
                        </a:spcAft>
                        <a:buNone/>
                      </a:pPr>
                      <a:endParaRPr sz="1200" dirty="0">
                        <a:latin typeface="Proxima Nova"/>
                        <a:ea typeface="Proxima Nova"/>
                        <a:cs typeface="Proxima Nova"/>
                        <a:sym typeface="Proxima Nova"/>
                      </a:endParaRPr>
                    </a:p>
                    <a:p>
                      <a:pPr marL="0" marR="0" lvl="0" indent="0" algn="l" rtl="0">
                        <a:spcBef>
                          <a:spcPts val="0"/>
                        </a:spcBef>
                        <a:spcAft>
                          <a:spcPts val="0"/>
                        </a:spcAft>
                        <a:buNone/>
                      </a:pPr>
                      <a:endParaRPr sz="1200" dirty="0">
                        <a:latin typeface="Proxima Nova"/>
                        <a:ea typeface="Proxima Nova"/>
                        <a:cs typeface="Proxima Nova"/>
                        <a:sym typeface="Proxima Nova"/>
                      </a:endParaRPr>
                    </a:p>
                    <a:p>
                      <a:pPr marL="0" marR="0" lvl="0" indent="0" algn="l" rtl="0">
                        <a:spcBef>
                          <a:spcPts val="0"/>
                        </a:spcBef>
                        <a:spcAft>
                          <a:spcPts val="0"/>
                        </a:spcAft>
                        <a:buNone/>
                      </a:pPr>
                      <a:r>
                        <a:rPr lang="en-US" sz="1200" i="1" dirty="0">
                          <a:latin typeface="Proxima Nova"/>
                          <a:ea typeface="Proxima Nova"/>
                          <a:cs typeface="Proxima Nova"/>
                          <a:sym typeface="Proxima Nova"/>
                        </a:rPr>
                        <a:t>Operated by: Pacific Asian Consortium in Employment (PACE)</a:t>
                      </a:r>
                      <a:endParaRPr sz="1200" i="1" dirty="0">
                        <a:latin typeface="Proxima Nova"/>
                        <a:ea typeface="Proxima Nova"/>
                        <a:cs typeface="Proxima Nova"/>
                        <a:sym typeface="Proxima Nova"/>
                      </a:endParaRPr>
                    </a:p>
                  </a:txBody>
                  <a:tcPr marL="91450" marR="91450" marT="45725" marB="45725" anchor="ctr"/>
                </a:tc>
              </a:tr>
            </a:tbl>
          </a:graphicData>
        </a:graphic>
      </p:graphicFrame>
      <p:sp>
        <p:nvSpPr>
          <p:cNvPr id="168" name="Google Shape;168;p10"/>
          <p:cNvSpPr txBox="1"/>
          <p:nvPr/>
        </p:nvSpPr>
        <p:spPr>
          <a:xfrm>
            <a:off x="677334" y="222526"/>
            <a:ext cx="11084136" cy="132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D300"/>
              </a:buClr>
              <a:buSzPts val="4000"/>
              <a:buFont typeface="Proxima Nova"/>
              <a:buNone/>
            </a:pPr>
            <a:r>
              <a:rPr lang="en-US" sz="4000" b="1">
                <a:solidFill>
                  <a:srgbClr val="FFD300"/>
                </a:solidFill>
                <a:latin typeface="Proxima Nova"/>
                <a:ea typeface="Proxima Nova"/>
                <a:cs typeface="Proxima Nova"/>
                <a:sym typeface="Proxima Nova"/>
              </a:rPr>
              <a:t>WHERE TO APPLY FOR TLH AND/OR BRIDGE</a:t>
            </a:r>
            <a:endParaRPr sz="4000" b="1">
              <a:solidFill>
                <a:srgbClr val="FFD300"/>
              </a:solidFill>
              <a:latin typeface="Proxima Nova"/>
              <a:ea typeface="Proxima Nova"/>
              <a:cs typeface="Proxima Nova"/>
              <a:sym typeface="Proxima Nova"/>
            </a:endParaRPr>
          </a:p>
        </p:txBody>
      </p:sp>
      <p:graphicFrame>
        <p:nvGraphicFramePr>
          <p:cNvPr id="4" name="Google Shape;167;p10"/>
          <p:cNvGraphicFramePr/>
          <p:nvPr>
            <p:extLst>
              <p:ext uri="{D42A27DB-BD31-4B8C-83A1-F6EECF244321}">
                <p14:modId xmlns:p14="http://schemas.microsoft.com/office/powerpoint/2010/main" val="4177266052"/>
              </p:ext>
            </p:extLst>
          </p:nvPr>
        </p:nvGraphicFramePr>
        <p:xfrm>
          <a:off x="3051691" y="4322106"/>
          <a:ext cx="6488150" cy="2229523"/>
        </p:xfrm>
        <a:graphic>
          <a:graphicData uri="http://schemas.openxmlformats.org/drawingml/2006/table">
            <a:tbl>
              <a:tblPr firstRow="1" bandRow="1">
                <a:noFill/>
                <a:tableStyleId>{901E91D6-3D7D-47B1-8FB9-58AD837C8E55}</a:tableStyleId>
              </a:tblPr>
              <a:tblGrid>
                <a:gridCol w="3244075"/>
                <a:gridCol w="3244075"/>
              </a:tblGrid>
              <a:tr h="2229523">
                <a:tc>
                  <a:txBody>
                    <a:bodyPr/>
                    <a:lstStyle/>
                    <a:p>
                      <a:pPr marL="0" marR="0" lvl="0" indent="0" algn="ctr" rtl="0">
                        <a:spcBef>
                          <a:spcPts val="0"/>
                        </a:spcBef>
                        <a:spcAft>
                          <a:spcPts val="0"/>
                        </a:spcAft>
                        <a:buNone/>
                      </a:pPr>
                      <a:r>
                        <a:rPr lang="en-US" sz="1600" b="1" dirty="0" smtClean="0">
                          <a:solidFill>
                            <a:schemeClr val="tx1"/>
                          </a:solidFill>
                          <a:latin typeface="Proxima Nova"/>
                          <a:ea typeface="Proxima Nova"/>
                          <a:cs typeface="Proxima Nova"/>
                          <a:sym typeface="Proxima Nova"/>
                        </a:rPr>
                        <a:t>Hollywood</a:t>
                      </a:r>
                    </a:p>
                    <a:p>
                      <a:pPr marL="0" marR="0" lvl="0" indent="0" algn="ctr" rtl="0">
                        <a:spcBef>
                          <a:spcPts val="0"/>
                        </a:spcBef>
                        <a:spcAft>
                          <a:spcPts val="0"/>
                        </a:spcAft>
                        <a:buNone/>
                      </a:pPr>
                      <a:endParaRPr dirty="0">
                        <a:solidFill>
                          <a:schemeClr val="tx1"/>
                        </a:solidFill>
                      </a:endParaRPr>
                    </a:p>
                    <a:p>
                      <a:pPr marL="0" marR="0" lvl="0" indent="0" algn="ctr" rtl="0">
                        <a:spcBef>
                          <a:spcPts val="0"/>
                        </a:spcBef>
                        <a:spcAft>
                          <a:spcPts val="0"/>
                        </a:spcAft>
                        <a:buNone/>
                      </a:pPr>
                      <a:r>
                        <a:rPr lang="en-US" sz="1600" b="0" dirty="0">
                          <a:solidFill>
                            <a:schemeClr val="tx1"/>
                          </a:solidFill>
                          <a:latin typeface="Proxima Nova"/>
                          <a:ea typeface="Proxima Nova"/>
                          <a:cs typeface="Proxima Nova"/>
                          <a:sym typeface="Proxima Nova"/>
                        </a:rPr>
                        <a:t>4311 Melrose Avenue</a:t>
                      </a:r>
                      <a:endParaRPr b="0" dirty="0">
                        <a:solidFill>
                          <a:schemeClr val="tx1"/>
                        </a:solidFill>
                      </a:endParaRPr>
                    </a:p>
                    <a:p>
                      <a:pPr marL="0" marR="0" lvl="0" indent="0" algn="ctr" rtl="0">
                        <a:spcBef>
                          <a:spcPts val="0"/>
                        </a:spcBef>
                        <a:spcAft>
                          <a:spcPts val="0"/>
                        </a:spcAft>
                        <a:buNone/>
                      </a:pPr>
                      <a:r>
                        <a:rPr lang="en-US" sz="1600" b="0" dirty="0">
                          <a:solidFill>
                            <a:schemeClr val="tx1"/>
                          </a:solidFill>
                          <a:latin typeface="Proxima Nova"/>
                          <a:ea typeface="Proxima Nova"/>
                          <a:cs typeface="Proxima Nova"/>
                          <a:sym typeface="Proxima Nova"/>
                        </a:rPr>
                        <a:t>Los Angeles CA 90029</a:t>
                      </a:r>
                      <a:endParaRPr b="0" dirty="0">
                        <a:solidFill>
                          <a:schemeClr val="tx1"/>
                        </a:solidFill>
                      </a:endParaRPr>
                    </a:p>
                    <a:p>
                      <a:pPr marL="0" marR="0" lvl="0" indent="0" algn="ctr" rtl="0">
                        <a:spcBef>
                          <a:spcPts val="0"/>
                        </a:spcBef>
                        <a:spcAft>
                          <a:spcPts val="0"/>
                        </a:spcAft>
                        <a:buNone/>
                      </a:pPr>
                      <a:r>
                        <a:rPr lang="en-US" sz="1600" b="0" dirty="0">
                          <a:solidFill>
                            <a:schemeClr val="tx1"/>
                          </a:solidFill>
                          <a:latin typeface="Proxima Nova"/>
                          <a:ea typeface="Proxima Nova"/>
                          <a:cs typeface="Proxima Nova"/>
                          <a:sym typeface="Proxima Nova"/>
                        </a:rPr>
                        <a:t>323-454-6100</a:t>
                      </a:r>
                      <a:endParaRPr b="0" dirty="0">
                        <a:solidFill>
                          <a:schemeClr val="tx1"/>
                        </a:solidFill>
                      </a:endParaRPr>
                    </a:p>
                    <a:p>
                      <a:pPr marL="0" marR="0" lvl="0" indent="0" algn="ctr" rtl="0">
                        <a:spcBef>
                          <a:spcPts val="0"/>
                        </a:spcBef>
                        <a:spcAft>
                          <a:spcPts val="0"/>
                        </a:spcAft>
                        <a:buNone/>
                      </a:pPr>
                      <a:r>
                        <a:rPr lang="en-US" sz="1600" b="0" dirty="0" smtClean="0">
                          <a:solidFill>
                            <a:schemeClr val="tx1"/>
                          </a:solidFill>
                          <a:latin typeface="Proxima Nova"/>
                          <a:ea typeface="Proxima Nova"/>
                          <a:cs typeface="Proxima Nova"/>
                          <a:sym typeface="Proxima Nova"/>
                        </a:rPr>
                        <a:t>323-454-6198</a:t>
                      </a:r>
                      <a:endParaRPr sz="1200" b="0" i="1" dirty="0">
                        <a:solidFill>
                          <a:schemeClr val="tx1"/>
                        </a:solidFill>
                        <a:latin typeface="Proxima Nova"/>
                        <a:ea typeface="Proxima Nova"/>
                        <a:cs typeface="Proxima Nova"/>
                        <a:sym typeface="Proxima Nova"/>
                      </a:endParaRPr>
                    </a:p>
                    <a:p>
                      <a:pPr marL="0" marR="0" lvl="0" indent="0" algn="l" rtl="0">
                        <a:spcBef>
                          <a:spcPts val="0"/>
                        </a:spcBef>
                        <a:spcAft>
                          <a:spcPts val="0"/>
                        </a:spcAft>
                        <a:buNone/>
                      </a:pPr>
                      <a:endParaRPr sz="1200" b="0" i="1" dirty="0">
                        <a:solidFill>
                          <a:schemeClr val="tx1"/>
                        </a:solidFill>
                        <a:latin typeface="Proxima Nova"/>
                        <a:ea typeface="Proxima Nova"/>
                        <a:cs typeface="Proxima Nova"/>
                        <a:sym typeface="Proxima Nova"/>
                      </a:endParaRPr>
                    </a:p>
                    <a:p>
                      <a:pPr marL="0" marR="0" lvl="0" indent="0" algn="l" rtl="0">
                        <a:spcBef>
                          <a:spcPts val="0"/>
                        </a:spcBef>
                        <a:spcAft>
                          <a:spcPts val="0"/>
                        </a:spcAft>
                        <a:buNone/>
                      </a:pPr>
                      <a:r>
                        <a:rPr lang="en-US" sz="1200" b="0" i="1" dirty="0">
                          <a:solidFill>
                            <a:schemeClr val="tx1"/>
                          </a:solidFill>
                          <a:latin typeface="Proxima Nova"/>
                          <a:ea typeface="Proxima Nova"/>
                          <a:cs typeface="Proxima Nova"/>
                          <a:sym typeface="Proxima Nova"/>
                        </a:rPr>
                        <a:t>Operated by: Managed Career Solutions, </a:t>
                      </a:r>
                      <a:r>
                        <a:rPr lang="en-US" sz="1200" b="0" i="1" dirty="0" err="1">
                          <a:solidFill>
                            <a:schemeClr val="tx1"/>
                          </a:solidFill>
                          <a:latin typeface="Proxima Nova"/>
                          <a:ea typeface="Proxima Nova"/>
                          <a:cs typeface="Proxima Nova"/>
                          <a:sym typeface="Proxima Nova"/>
                        </a:rPr>
                        <a:t>Inc</a:t>
                      </a:r>
                      <a:r>
                        <a:rPr lang="en-US" sz="1200" b="0" i="1" dirty="0">
                          <a:solidFill>
                            <a:schemeClr val="tx1"/>
                          </a:solidFill>
                          <a:latin typeface="Proxima Nova"/>
                          <a:ea typeface="Proxima Nova"/>
                          <a:cs typeface="Proxima Nova"/>
                          <a:sym typeface="Proxima Nova"/>
                        </a:rPr>
                        <a:t> (MCS)</a:t>
                      </a:r>
                      <a:endParaRPr b="0" dirty="0">
                        <a:solidFill>
                          <a:schemeClr val="tx1"/>
                        </a:solidFill>
                      </a:endParaRPr>
                    </a:p>
                  </a:txBody>
                  <a:tcPr marL="91450" marR="91450" marT="45725" marB="45725" anchor="ctr">
                    <a:solidFill>
                      <a:schemeClr val="accent1">
                        <a:lumMod val="20000"/>
                        <a:lumOff val="80000"/>
                      </a:schemeClr>
                    </a:solidFill>
                  </a:tcPr>
                </a:tc>
                <a:tc>
                  <a:txBody>
                    <a:bodyPr/>
                    <a:lstStyle/>
                    <a:p>
                      <a:pPr marL="0" marR="0" lvl="0" indent="0" algn="ctr" rtl="0">
                        <a:spcBef>
                          <a:spcPts val="0"/>
                        </a:spcBef>
                        <a:spcAft>
                          <a:spcPts val="0"/>
                        </a:spcAft>
                        <a:buNone/>
                      </a:pPr>
                      <a:r>
                        <a:rPr lang="en-US" sz="1600" b="1" dirty="0">
                          <a:solidFill>
                            <a:schemeClr val="tx1"/>
                          </a:solidFill>
                          <a:latin typeface="Proxima Nova"/>
                          <a:ea typeface="Proxima Nova"/>
                          <a:cs typeface="Proxima Nova"/>
                          <a:sym typeface="Proxima Nova"/>
                        </a:rPr>
                        <a:t>Northeast Los </a:t>
                      </a:r>
                      <a:r>
                        <a:rPr lang="en-US" sz="1600" b="1" dirty="0" smtClean="0">
                          <a:solidFill>
                            <a:schemeClr val="tx1"/>
                          </a:solidFill>
                          <a:latin typeface="Proxima Nova"/>
                          <a:ea typeface="Proxima Nova"/>
                          <a:cs typeface="Proxima Nova"/>
                          <a:sym typeface="Proxima Nova"/>
                        </a:rPr>
                        <a:t>Angeles</a:t>
                      </a:r>
                    </a:p>
                    <a:p>
                      <a:pPr marL="0" marR="0" lvl="0" indent="0" algn="ctr" rtl="0">
                        <a:spcBef>
                          <a:spcPts val="0"/>
                        </a:spcBef>
                        <a:spcAft>
                          <a:spcPts val="0"/>
                        </a:spcAft>
                        <a:buNone/>
                      </a:pPr>
                      <a:endParaRPr sz="1600" dirty="0">
                        <a:solidFill>
                          <a:schemeClr val="tx1"/>
                        </a:solidFill>
                      </a:endParaRPr>
                    </a:p>
                    <a:p>
                      <a:pPr marL="0" marR="0" lvl="0" indent="0" algn="ctr" rtl="0">
                        <a:spcBef>
                          <a:spcPts val="0"/>
                        </a:spcBef>
                        <a:spcAft>
                          <a:spcPts val="0"/>
                        </a:spcAft>
                        <a:buNone/>
                      </a:pPr>
                      <a:r>
                        <a:rPr lang="en-US" sz="1200" b="0" dirty="0">
                          <a:solidFill>
                            <a:schemeClr val="tx1"/>
                          </a:solidFill>
                          <a:latin typeface="Proxima Nova"/>
                          <a:ea typeface="Proxima Nova"/>
                          <a:cs typeface="Proxima Nova"/>
                          <a:sym typeface="Proxima Nova"/>
                        </a:rPr>
                        <a:t>342 North San Fernando Road</a:t>
                      </a:r>
                      <a:endParaRPr b="0" dirty="0">
                        <a:solidFill>
                          <a:schemeClr val="tx1"/>
                        </a:solidFill>
                      </a:endParaRPr>
                    </a:p>
                    <a:p>
                      <a:pPr marL="0" marR="0" lvl="0" indent="0" algn="ctr" rtl="0">
                        <a:spcBef>
                          <a:spcPts val="0"/>
                        </a:spcBef>
                        <a:spcAft>
                          <a:spcPts val="0"/>
                        </a:spcAft>
                        <a:buNone/>
                      </a:pPr>
                      <a:r>
                        <a:rPr lang="en-US" sz="1200" b="0" dirty="0">
                          <a:solidFill>
                            <a:schemeClr val="tx1"/>
                          </a:solidFill>
                          <a:latin typeface="Proxima Nova"/>
                          <a:ea typeface="Proxima Nova"/>
                          <a:cs typeface="Proxima Nova"/>
                          <a:sym typeface="Proxima Nova"/>
                        </a:rPr>
                        <a:t>Los Angeles CA 90031</a:t>
                      </a:r>
                      <a:endParaRPr b="0" dirty="0">
                        <a:solidFill>
                          <a:schemeClr val="tx1"/>
                        </a:solidFill>
                      </a:endParaRPr>
                    </a:p>
                    <a:p>
                      <a:pPr marL="0" marR="0" lvl="0" indent="0" algn="ctr" rtl="0">
                        <a:spcBef>
                          <a:spcPts val="0"/>
                        </a:spcBef>
                        <a:spcAft>
                          <a:spcPts val="0"/>
                        </a:spcAft>
                        <a:buNone/>
                      </a:pPr>
                      <a:r>
                        <a:rPr lang="en-US" sz="1200" b="0" dirty="0">
                          <a:solidFill>
                            <a:schemeClr val="tx1"/>
                          </a:solidFill>
                          <a:latin typeface="Proxima Nova"/>
                          <a:ea typeface="Proxima Nova"/>
                          <a:cs typeface="Proxima Nova"/>
                          <a:sym typeface="Proxima Nova"/>
                        </a:rPr>
                        <a:t>David A. Torrez 323-223-1211 Ext. 2365</a:t>
                      </a:r>
                      <a:endParaRPr b="0" dirty="0">
                        <a:solidFill>
                          <a:schemeClr val="tx1"/>
                        </a:solidFill>
                      </a:endParaRPr>
                    </a:p>
                    <a:p>
                      <a:pPr marL="0" marR="0" lvl="0" indent="0" algn="ctr" rtl="0">
                        <a:spcBef>
                          <a:spcPts val="0"/>
                        </a:spcBef>
                        <a:spcAft>
                          <a:spcPts val="0"/>
                        </a:spcAft>
                        <a:buNone/>
                      </a:pPr>
                      <a:r>
                        <a:rPr lang="en-US" sz="1200" b="0" dirty="0">
                          <a:solidFill>
                            <a:schemeClr val="tx1"/>
                          </a:solidFill>
                          <a:latin typeface="Proxima Nova"/>
                          <a:ea typeface="Proxima Nova"/>
                          <a:cs typeface="Proxima Nova"/>
                          <a:sym typeface="Proxima Nova"/>
                        </a:rPr>
                        <a:t>Brenda Espiritu 323-223-12211 Ext. 2173</a:t>
                      </a:r>
                      <a:endParaRPr b="0" dirty="0">
                        <a:solidFill>
                          <a:schemeClr val="tx1"/>
                        </a:solidFill>
                      </a:endParaRPr>
                    </a:p>
                    <a:p>
                      <a:pPr marL="0" marR="0" lvl="0" indent="0" algn="ctr" rtl="0">
                        <a:spcBef>
                          <a:spcPts val="0"/>
                        </a:spcBef>
                        <a:spcAft>
                          <a:spcPts val="0"/>
                        </a:spcAft>
                        <a:buNone/>
                      </a:pPr>
                      <a:r>
                        <a:rPr lang="en-US" sz="1200" b="0" dirty="0">
                          <a:solidFill>
                            <a:schemeClr val="tx1"/>
                          </a:solidFill>
                          <a:latin typeface="Proxima Nova"/>
                          <a:ea typeface="Proxima Nova"/>
                          <a:cs typeface="Proxima Nova"/>
                          <a:sym typeface="Proxima Nova"/>
                        </a:rPr>
                        <a:t>Charlene Cordova 323-539-2000</a:t>
                      </a:r>
                      <a:endParaRPr b="0" dirty="0">
                        <a:solidFill>
                          <a:schemeClr val="tx1"/>
                        </a:solidFill>
                      </a:endParaRPr>
                    </a:p>
                    <a:p>
                      <a:pPr marL="0" marR="0" lvl="0" indent="0" algn="ctr" rtl="0">
                        <a:spcBef>
                          <a:spcPts val="0"/>
                        </a:spcBef>
                        <a:spcAft>
                          <a:spcPts val="0"/>
                        </a:spcAft>
                        <a:buNone/>
                      </a:pPr>
                      <a:r>
                        <a:rPr lang="en-US" sz="1200" b="0" dirty="0">
                          <a:solidFill>
                            <a:schemeClr val="tx1"/>
                          </a:solidFill>
                          <a:latin typeface="Proxima Nova"/>
                          <a:ea typeface="Proxima Nova"/>
                          <a:cs typeface="Proxima Nova"/>
                          <a:sym typeface="Proxima Nova"/>
                        </a:rPr>
                        <a:t>TTY 711</a:t>
                      </a:r>
                      <a:endParaRPr b="0" dirty="0">
                        <a:solidFill>
                          <a:schemeClr val="tx1"/>
                        </a:solidFill>
                      </a:endParaRPr>
                    </a:p>
                    <a:p>
                      <a:pPr marL="0" marR="0" lvl="0" indent="0" algn="ctr" rtl="0">
                        <a:spcBef>
                          <a:spcPts val="0"/>
                        </a:spcBef>
                        <a:spcAft>
                          <a:spcPts val="0"/>
                        </a:spcAft>
                        <a:buNone/>
                      </a:pPr>
                      <a:endParaRPr sz="1200" b="0" dirty="0">
                        <a:solidFill>
                          <a:schemeClr val="tx1"/>
                        </a:solidFill>
                        <a:latin typeface="Proxima Nova"/>
                        <a:ea typeface="Proxima Nova"/>
                        <a:cs typeface="Proxima Nova"/>
                        <a:sym typeface="Proxima Nova"/>
                      </a:endParaRPr>
                    </a:p>
                    <a:p>
                      <a:pPr marL="0" marR="0" lvl="0" indent="0" algn="l" rtl="0">
                        <a:spcBef>
                          <a:spcPts val="0"/>
                        </a:spcBef>
                        <a:spcAft>
                          <a:spcPts val="0"/>
                        </a:spcAft>
                        <a:buNone/>
                      </a:pPr>
                      <a:r>
                        <a:rPr lang="en-US" sz="1200" b="0" i="1" dirty="0">
                          <a:solidFill>
                            <a:schemeClr val="tx1"/>
                          </a:solidFill>
                          <a:latin typeface="Proxima Nova"/>
                          <a:ea typeface="Proxima Nova"/>
                          <a:cs typeface="Proxima Nova"/>
                          <a:sym typeface="Proxima Nova"/>
                        </a:rPr>
                        <a:t>Operated by: Goodwill Industries of Southern California</a:t>
                      </a:r>
                      <a:endParaRPr sz="1200" b="0" i="1" dirty="0">
                        <a:solidFill>
                          <a:schemeClr val="tx1"/>
                        </a:solidFill>
                        <a:latin typeface="Proxima Nova"/>
                        <a:ea typeface="Proxima Nova"/>
                        <a:cs typeface="Proxima Nova"/>
                        <a:sym typeface="Proxima Nova"/>
                      </a:endParaRPr>
                    </a:p>
                  </a:txBody>
                  <a:tcPr marL="91450" marR="91450" marT="45725" marB="45725" anchor="ctr">
                    <a:solidFill>
                      <a:schemeClr val="accent1">
                        <a:lumMod val="20000"/>
                        <a:lumOff val="80000"/>
                      </a:schemeClr>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graphicFrame>
        <p:nvGraphicFramePr>
          <p:cNvPr id="173" name="Google Shape;173;p11"/>
          <p:cNvGraphicFramePr/>
          <p:nvPr/>
        </p:nvGraphicFramePr>
        <p:xfrm>
          <a:off x="1321170" y="1326156"/>
          <a:ext cx="9796500" cy="5095280"/>
        </p:xfrm>
        <a:graphic>
          <a:graphicData uri="http://schemas.openxmlformats.org/drawingml/2006/table">
            <a:tbl>
              <a:tblPr firstRow="1" bandRow="1">
                <a:noFill/>
                <a:tableStyleId>{901E91D6-3D7D-47B1-8FB9-58AD837C8E55}</a:tableStyleId>
              </a:tblPr>
              <a:tblGrid>
                <a:gridCol w="3265500"/>
                <a:gridCol w="3265500"/>
                <a:gridCol w="3265500"/>
              </a:tblGrid>
              <a:tr h="370850">
                <a:tc gridSpan="3">
                  <a:txBody>
                    <a:bodyPr/>
                    <a:lstStyle/>
                    <a:p>
                      <a:pPr marL="0" marR="0" lvl="0" indent="0" algn="ctr" rtl="0">
                        <a:spcBef>
                          <a:spcPts val="0"/>
                        </a:spcBef>
                        <a:spcAft>
                          <a:spcPts val="0"/>
                        </a:spcAft>
                        <a:buNone/>
                      </a:pPr>
                      <a:r>
                        <a:rPr lang="en-US" sz="1600" dirty="0">
                          <a:solidFill>
                            <a:srgbClr val="0776BC"/>
                          </a:solidFill>
                          <a:latin typeface="Proxima Nova"/>
                          <a:ea typeface="Proxima Nova"/>
                          <a:cs typeface="Proxima Nova"/>
                          <a:sym typeface="Proxima Nova"/>
                        </a:rPr>
                        <a:t>SOUTH &amp; WEST LOS ANGELES</a:t>
                      </a:r>
                      <a:endParaRPr sz="1600" dirty="0">
                        <a:solidFill>
                          <a:srgbClr val="0776BC"/>
                        </a:solidFill>
                        <a:latin typeface="Proxima Nova"/>
                        <a:ea typeface="Proxima Nova"/>
                        <a:cs typeface="Proxima Nova"/>
                        <a:sym typeface="Proxima Nova"/>
                      </a:endParaRPr>
                    </a:p>
                  </a:txBody>
                  <a:tcPr marL="91450" marR="91450" marT="45725" marB="45725">
                    <a:solidFill>
                      <a:srgbClr val="FFD300"/>
                    </a:solidFill>
                  </a:tcPr>
                </a:tc>
                <a:tc hMerge="1">
                  <a:txBody>
                    <a:bodyPr/>
                    <a:lstStyle/>
                    <a:p>
                      <a:endParaRPr lang="en-US"/>
                    </a:p>
                  </a:txBody>
                  <a:tcPr/>
                </a:tc>
                <a:tc hMerge="1">
                  <a:txBody>
                    <a:bodyPr/>
                    <a:lstStyle/>
                    <a:p>
                      <a:endParaRPr lang="en-US"/>
                    </a:p>
                  </a:txBody>
                  <a:tcPr/>
                </a:tc>
              </a:tr>
              <a:tr h="370850">
                <a:tc>
                  <a:txBody>
                    <a:bodyPr/>
                    <a:lstStyle/>
                    <a:p>
                      <a:pPr marL="0" marR="0" lvl="0" indent="0" algn="ctr" rtl="0">
                        <a:spcBef>
                          <a:spcPts val="0"/>
                        </a:spcBef>
                        <a:spcAft>
                          <a:spcPts val="0"/>
                        </a:spcAft>
                        <a:buNone/>
                      </a:pPr>
                      <a:r>
                        <a:rPr lang="en-US" sz="1400" b="1" i="0" dirty="0">
                          <a:latin typeface="Proxima Nova"/>
                          <a:ea typeface="Proxima Nova"/>
                          <a:cs typeface="Proxima Nova"/>
                          <a:sym typeface="Proxima Nova"/>
                        </a:rPr>
                        <a:t>South Los Angeles</a:t>
                      </a:r>
                      <a:endParaRPr dirty="0"/>
                    </a:p>
                    <a:p>
                      <a:pPr marL="0" marR="0" lvl="0" indent="0" algn="ctr" rtl="0">
                        <a:spcBef>
                          <a:spcPts val="0"/>
                        </a:spcBef>
                        <a:spcAft>
                          <a:spcPts val="0"/>
                        </a:spcAft>
                        <a:buNone/>
                      </a:pPr>
                      <a:r>
                        <a:rPr lang="en-US" sz="1400" i="0" dirty="0">
                          <a:latin typeface="Proxima Nova"/>
                          <a:ea typeface="Proxima Nova"/>
                          <a:cs typeface="Proxima Nova"/>
                          <a:sym typeface="Proxima Nova"/>
                        </a:rPr>
                        <a:t>1512 West </a:t>
                      </a:r>
                      <a:r>
                        <a:rPr lang="en-US" sz="1400" i="0" dirty="0" err="1">
                          <a:latin typeface="Proxima Nova"/>
                          <a:ea typeface="Proxima Nova"/>
                          <a:cs typeface="Proxima Nova"/>
                          <a:sym typeface="Proxima Nova"/>
                        </a:rPr>
                        <a:t>Slauson</a:t>
                      </a:r>
                      <a:r>
                        <a:rPr lang="en-US" sz="1400" i="0" dirty="0">
                          <a:latin typeface="Proxima Nova"/>
                          <a:ea typeface="Proxima Nova"/>
                          <a:cs typeface="Proxima Nova"/>
                          <a:sym typeface="Proxima Nova"/>
                        </a:rPr>
                        <a:t> Avenue</a:t>
                      </a:r>
                      <a:endParaRPr dirty="0"/>
                    </a:p>
                    <a:p>
                      <a:pPr marL="0" marR="0" lvl="0" indent="0" algn="ctr" rtl="0">
                        <a:spcBef>
                          <a:spcPts val="0"/>
                        </a:spcBef>
                        <a:spcAft>
                          <a:spcPts val="0"/>
                        </a:spcAft>
                        <a:buNone/>
                      </a:pPr>
                      <a:r>
                        <a:rPr lang="en-US" sz="1400" i="0" dirty="0">
                          <a:latin typeface="Proxima Nova"/>
                          <a:ea typeface="Proxima Nova"/>
                          <a:cs typeface="Proxima Nova"/>
                          <a:sym typeface="Proxima Nova"/>
                        </a:rPr>
                        <a:t>Los Angeles CA 90047</a:t>
                      </a:r>
                      <a:endParaRPr dirty="0"/>
                    </a:p>
                    <a:p>
                      <a:pPr marL="0" marR="0" lvl="0" indent="0" algn="ctr" rtl="0">
                        <a:spcBef>
                          <a:spcPts val="0"/>
                        </a:spcBef>
                        <a:spcAft>
                          <a:spcPts val="0"/>
                        </a:spcAft>
                        <a:buNone/>
                      </a:pPr>
                      <a:r>
                        <a:rPr lang="en-US" sz="1400" i="0" dirty="0">
                          <a:latin typeface="Proxima Nova"/>
                          <a:ea typeface="Proxima Nova"/>
                          <a:cs typeface="Proxima Nova"/>
                          <a:sym typeface="Proxima Nova"/>
                        </a:rPr>
                        <a:t>(323)730-7900</a:t>
                      </a:r>
                      <a:endParaRPr dirty="0"/>
                    </a:p>
                    <a:p>
                      <a:pPr marL="0" marR="0" lvl="0" indent="0" algn="l" rtl="0">
                        <a:spcBef>
                          <a:spcPts val="0"/>
                        </a:spcBef>
                        <a:spcAft>
                          <a:spcPts val="0"/>
                        </a:spcAft>
                        <a:buNone/>
                      </a:pPr>
                      <a:endParaRPr sz="1100" i="1" dirty="0">
                        <a:latin typeface="Proxima Nova"/>
                        <a:ea typeface="Proxima Nova"/>
                        <a:cs typeface="Proxima Nova"/>
                        <a:sym typeface="Proxima Nova"/>
                      </a:endParaRPr>
                    </a:p>
                    <a:p>
                      <a:pPr marL="0" marR="0" lvl="0" indent="0" algn="l" rtl="0">
                        <a:spcBef>
                          <a:spcPts val="0"/>
                        </a:spcBef>
                        <a:spcAft>
                          <a:spcPts val="0"/>
                        </a:spcAft>
                        <a:buNone/>
                      </a:pPr>
                      <a:endParaRPr sz="1100" i="1" dirty="0">
                        <a:latin typeface="Proxima Nova"/>
                        <a:ea typeface="Proxima Nova"/>
                        <a:cs typeface="Proxima Nova"/>
                        <a:sym typeface="Proxima Nova"/>
                      </a:endParaRPr>
                    </a:p>
                    <a:p>
                      <a:pPr marL="0" marR="0" lvl="0" indent="0" algn="l" rtl="0">
                        <a:spcBef>
                          <a:spcPts val="0"/>
                        </a:spcBef>
                        <a:spcAft>
                          <a:spcPts val="0"/>
                        </a:spcAft>
                        <a:buNone/>
                      </a:pPr>
                      <a:endParaRPr sz="1100" i="1" dirty="0">
                        <a:latin typeface="Proxima Nova"/>
                        <a:ea typeface="Proxima Nova"/>
                        <a:cs typeface="Proxima Nova"/>
                        <a:sym typeface="Proxima Nova"/>
                      </a:endParaRPr>
                    </a:p>
                    <a:p>
                      <a:pPr marL="0" marR="0" lvl="0" indent="0" algn="l" rtl="0">
                        <a:spcBef>
                          <a:spcPts val="0"/>
                        </a:spcBef>
                        <a:spcAft>
                          <a:spcPts val="0"/>
                        </a:spcAft>
                        <a:buNone/>
                      </a:pPr>
                      <a:r>
                        <a:rPr lang="en-US" sz="1100" i="1" dirty="0">
                          <a:latin typeface="Proxima Nova"/>
                          <a:ea typeface="Proxima Nova"/>
                          <a:cs typeface="Proxima Nova"/>
                          <a:sym typeface="Proxima Nova"/>
                        </a:rPr>
                        <a:t>Operated by: UAW Labor Employment and Training Corporation</a:t>
                      </a:r>
                      <a:endParaRPr sz="1100" i="1" dirty="0">
                        <a:latin typeface="Proxima Nova"/>
                        <a:ea typeface="Proxima Nova"/>
                        <a:cs typeface="Proxima Nova"/>
                        <a:sym typeface="Proxima Nova"/>
                      </a:endParaRPr>
                    </a:p>
                  </a:txBody>
                  <a:tcPr marL="91450" marR="91450" marT="45725" marB="45725"/>
                </a:tc>
                <a:tc>
                  <a:txBody>
                    <a:bodyPr/>
                    <a:lstStyle/>
                    <a:p>
                      <a:pPr marL="0" marR="0" lvl="0" indent="0" algn="ctr" rtl="0">
                        <a:spcBef>
                          <a:spcPts val="0"/>
                        </a:spcBef>
                        <a:spcAft>
                          <a:spcPts val="0"/>
                        </a:spcAft>
                        <a:buNone/>
                      </a:pPr>
                      <a:r>
                        <a:rPr lang="en-US" sz="1400" b="1" i="0" dirty="0">
                          <a:latin typeface="Proxima Nova"/>
                          <a:ea typeface="Proxima Nova"/>
                          <a:cs typeface="Proxima Nova"/>
                          <a:sym typeface="Proxima Nova"/>
                        </a:rPr>
                        <a:t>Watts Los Angeles</a:t>
                      </a:r>
                      <a:endParaRPr dirty="0"/>
                    </a:p>
                    <a:p>
                      <a:pPr marL="0" marR="0" lvl="0" indent="0" algn="ctr" rtl="0">
                        <a:spcBef>
                          <a:spcPts val="0"/>
                        </a:spcBef>
                        <a:spcAft>
                          <a:spcPts val="0"/>
                        </a:spcAft>
                        <a:buNone/>
                      </a:pPr>
                      <a:r>
                        <a:rPr lang="en-US" sz="1400" i="0" dirty="0">
                          <a:latin typeface="Proxima Nova"/>
                          <a:ea typeface="Proxima Nova"/>
                          <a:cs typeface="Proxima Nova"/>
                          <a:sym typeface="Proxima Nova"/>
                        </a:rPr>
                        <a:t>2220 East 114th Street</a:t>
                      </a:r>
                      <a:endParaRPr dirty="0"/>
                    </a:p>
                    <a:p>
                      <a:pPr marL="0" marR="0" lvl="0" indent="0" algn="ctr" rtl="0">
                        <a:spcBef>
                          <a:spcPts val="0"/>
                        </a:spcBef>
                        <a:spcAft>
                          <a:spcPts val="0"/>
                        </a:spcAft>
                        <a:buNone/>
                      </a:pPr>
                      <a:r>
                        <a:rPr lang="en-US" sz="1400" i="0" dirty="0">
                          <a:latin typeface="Proxima Nova"/>
                          <a:ea typeface="Proxima Nova"/>
                          <a:cs typeface="Proxima Nova"/>
                          <a:sym typeface="Proxima Nova"/>
                        </a:rPr>
                        <a:t>Los Angeles CA 90059</a:t>
                      </a:r>
                      <a:endParaRPr dirty="0"/>
                    </a:p>
                    <a:p>
                      <a:pPr marL="0" marR="0" lvl="0" indent="0" algn="ctr" rtl="0">
                        <a:spcBef>
                          <a:spcPts val="0"/>
                        </a:spcBef>
                        <a:spcAft>
                          <a:spcPts val="0"/>
                        </a:spcAft>
                        <a:buNone/>
                      </a:pPr>
                      <a:r>
                        <a:rPr lang="en-US" sz="1400" i="0" dirty="0">
                          <a:latin typeface="Proxima Nova"/>
                          <a:ea typeface="Proxima Nova"/>
                          <a:cs typeface="Proxima Nova"/>
                          <a:sym typeface="Proxima Nova"/>
                        </a:rPr>
                        <a:t>  323-249-7751</a:t>
                      </a:r>
                      <a:endParaRPr dirty="0"/>
                    </a:p>
                    <a:p>
                      <a:pPr marL="0" marR="0" lvl="0" indent="0" algn="ctr" rtl="0">
                        <a:spcBef>
                          <a:spcPts val="0"/>
                        </a:spcBef>
                        <a:spcAft>
                          <a:spcPts val="0"/>
                        </a:spcAft>
                        <a:buNone/>
                      </a:pPr>
                      <a:endParaRPr sz="1100" i="1" dirty="0">
                        <a:latin typeface="Proxima Nova"/>
                        <a:ea typeface="Proxima Nova"/>
                        <a:cs typeface="Proxima Nova"/>
                        <a:sym typeface="Proxima Nova"/>
                      </a:endParaRPr>
                    </a:p>
                    <a:p>
                      <a:pPr marL="0" marR="0" lvl="0" indent="0" algn="ctr" rtl="0">
                        <a:spcBef>
                          <a:spcPts val="0"/>
                        </a:spcBef>
                        <a:spcAft>
                          <a:spcPts val="0"/>
                        </a:spcAft>
                        <a:buNone/>
                      </a:pPr>
                      <a:endParaRPr sz="1100" i="1" dirty="0">
                        <a:latin typeface="Proxima Nova"/>
                        <a:ea typeface="Proxima Nova"/>
                        <a:cs typeface="Proxima Nova"/>
                        <a:sym typeface="Proxima Nova"/>
                      </a:endParaRPr>
                    </a:p>
                    <a:p>
                      <a:pPr marL="0" marR="0" lvl="0" indent="0" algn="ctr" rtl="0">
                        <a:spcBef>
                          <a:spcPts val="0"/>
                        </a:spcBef>
                        <a:spcAft>
                          <a:spcPts val="0"/>
                        </a:spcAft>
                        <a:buNone/>
                      </a:pPr>
                      <a:r>
                        <a:rPr lang="en-US" sz="1100" i="1" dirty="0">
                          <a:latin typeface="Proxima Nova"/>
                          <a:ea typeface="Proxima Nova"/>
                          <a:cs typeface="Proxima Nova"/>
                          <a:sym typeface="Proxima Nova"/>
                        </a:rPr>
                        <a:t>  </a:t>
                      </a:r>
                      <a:endParaRPr dirty="0"/>
                    </a:p>
                    <a:p>
                      <a:pPr marL="0" marR="0" lvl="0" indent="0" algn="l" rtl="0">
                        <a:spcBef>
                          <a:spcPts val="0"/>
                        </a:spcBef>
                        <a:spcAft>
                          <a:spcPts val="0"/>
                        </a:spcAft>
                        <a:buNone/>
                      </a:pPr>
                      <a:r>
                        <a:rPr lang="en-US" sz="1100" i="1" dirty="0">
                          <a:latin typeface="Proxima Nova"/>
                          <a:ea typeface="Proxima Nova"/>
                          <a:cs typeface="Proxima Nova"/>
                          <a:sym typeface="Proxima Nova"/>
                        </a:rPr>
                        <a:t>Operated by: LA City Housing Authority (HACLA)</a:t>
                      </a:r>
                      <a:endParaRPr dirty="0"/>
                    </a:p>
                    <a:p>
                      <a:pPr marL="0" marR="0" lvl="0" indent="0" algn="l" rtl="0">
                        <a:spcBef>
                          <a:spcPts val="0"/>
                        </a:spcBef>
                        <a:spcAft>
                          <a:spcPts val="0"/>
                        </a:spcAft>
                        <a:buNone/>
                      </a:pPr>
                      <a:r>
                        <a:rPr lang="en-US" sz="1100" i="1" dirty="0">
                          <a:latin typeface="Proxima Nova"/>
                          <a:ea typeface="Proxima Nova"/>
                          <a:cs typeface="Proxima Nova"/>
                          <a:sym typeface="Proxima Nova"/>
                        </a:rPr>
                        <a:t>located at Imperial Courts</a:t>
                      </a:r>
                      <a:endParaRPr sz="1100" i="1" dirty="0">
                        <a:latin typeface="Proxima Nova"/>
                        <a:ea typeface="Proxima Nova"/>
                        <a:cs typeface="Proxima Nova"/>
                        <a:sym typeface="Proxima Nova"/>
                      </a:endParaRPr>
                    </a:p>
                  </a:txBody>
                  <a:tcPr marL="91450" marR="91450" marT="45725" marB="45725"/>
                </a:tc>
                <a:tc>
                  <a:txBody>
                    <a:bodyPr/>
                    <a:lstStyle/>
                    <a:p>
                      <a:pPr marL="0" marR="0" lvl="0" indent="0" algn="ctr" rtl="0">
                        <a:spcBef>
                          <a:spcPts val="0"/>
                        </a:spcBef>
                        <a:spcAft>
                          <a:spcPts val="0"/>
                        </a:spcAft>
                        <a:buNone/>
                      </a:pPr>
                      <a:r>
                        <a:rPr lang="en-US" sz="1400" b="1" i="0" dirty="0">
                          <a:solidFill>
                            <a:schemeClr val="dk1"/>
                          </a:solidFill>
                          <a:latin typeface="Proxima Nova"/>
                          <a:ea typeface="Proxima Nova"/>
                          <a:cs typeface="Proxima Nova"/>
                          <a:sym typeface="Proxima Nova"/>
                        </a:rPr>
                        <a:t>Vernon Central at Los Angeles Trade Technical College</a:t>
                      </a:r>
                      <a:endParaRPr dirty="0"/>
                    </a:p>
                    <a:p>
                      <a:pPr marL="0" marR="0" lvl="0" indent="0" algn="ctr" rtl="0">
                        <a:spcBef>
                          <a:spcPts val="0"/>
                        </a:spcBef>
                        <a:spcAft>
                          <a:spcPts val="0"/>
                        </a:spcAft>
                        <a:buNone/>
                      </a:pPr>
                      <a:r>
                        <a:rPr lang="en-US" sz="1400" i="0" dirty="0">
                          <a:solidFill>
                            <a:schemeClr val="dk1"/>
                          </a:solidFill>
                          <a:latin typeface="Proxima Nova"/>
                          <a:ea typeface="Proxima Nova"/>
                          <a:cs typeface="Proxima Nova"/>
                          <a:sym typeface="Proxima Nova"/>
                        </a:rPr>
                        <a:t>400 West Washington Boulevard</a:t>
                      </a:r>
                      <a:br>
                        <a:rPr lang="en-US" sz="1400" i="0" dirty="0">
                          <a:solidFill>
                            <a:schemeClr val="dk1"/>
                          </a:solidFill>
                          <a:latin typeface="Proxima Nova"/>
                          <a:ea typeface="Proxima Nova"/>
                          <a:cs typeface="Proxima Nova"/>
                          <a:sym typeface="Proxima Nova"/>
                        </a:rPr>
                      </a:br>
                      <a:r>
                        <a:rPr lang="en-US" sz="1400" i="0" dirty="0">
                          <a:solidFill>
                            <a:schemeClr val="dk1"/>
                          </a:solidFill>
                          <a:latin typeface="Proxima Nova"/>
                          <a:ea typeface="Proxima Nova"/>
                          <a:cs typeface="Proxima Nova"/>
                          <a:sym typeface="Proxima Nova"/>
                        </a:rPr>
                        <a:t>Los Angeles CA 90015</a:t>
                      </a:r>
                      <a:br>
                        <a:rPr lang="en-US" sz="1400" i="0" dirty="0">
                          <a:solidFill>
                            <a:schemeClr val="dk1"/>
                          </a:solidFill>
                          <a:latin typeface="Proxima Nova"/>
                          <a:ea typeface="Proxima Nova"/>
                          <a:cs typeface="Proxima Nova"/>
                          <a:sym typeface="Proxima Nova"/>
                        </a:rPr>
                      </a:br>
                      <a:r>
                        <a:rPr lang="en-US" sz="1400" i="0" dirty="0">
                          <a:solidFill>
                            <a:schemeClr val="dk1"/>
                          </a:solidFill>
                          <a:latin typeface="Proxima Nova"/>
                          <a:ea typeface="Proxima Nova"/>
                          <a:cs typeface="Proxima Nova"/>
                          <a:sym typeface="Proxima Nova"/>
                        </a:rPr>
                        <a:t>  213-763-5951</a:t>
                      </a:r>
                      <a:endParaRPr dirty="0"/>
                    </a:p>
                    <a:p>
                      <a:pPr marL="0" marR="0" lvl="0" indent="0" algn="l" rtl="0">
                        <a:spcBef>
                          <a:spcPts val="0"/>
                        </a:spcBef>
                        <a:spcAft>
                          <a:spcPts val="0"/>
                        </a:spcAft>
                        <a:buNone/>
                      </a:pPr>
                      <a:r>
                        <a:rPr lang="en-US" sz="1100" b="0" i="0" dirty="0">
                          <a:solidFill>
                            <a:schemeClr val="dk1"/>
                          </a:solidFill>
                          <a:latin typeface="Proxima Nova"/>
                          <a:ea typeface="Proxima Nova"/>
                          <a:cs typeface="Proxima Nova"/>
                          <a:sym typeface="Proxima Nova"/>
                        </a:rPr>
                        <a:t/>
                      </a:r>
                      <a:br>
                        <a:rPr lang="en-US" sz="1100" b="0" i="0" dirty="0">
                          <a:solidFill>
                            <a:schemeClr val="dk1"/>
                          </a:solidFill>
                          <a:latin typeface="Proxima Nova"/>
                          <a:ea typeface="Proxima Nova"/>
                          <a:cs typeface="Proxima Nova"/>
                          <a:sym typeface="Proxima Nova"/>
                        </a:rPr>
                      </a:br>
                      <a:r>
                        <a:rPr lang="en-US" sz="1100" b="0" i="1" dirty="0">
                          <a:solidFill>
                            <a:schemeClr val="dk1"/>
                          </a:solidFill>
                          <a:latin typeface="Proxima Nova"/>
                          <a:ea typeface="Proxima Nova"/>
                          <a:cs typeface="Proxima Nova"/>
                          <a:sym typeface="Proxima Nova"/>
                        </a:rPr>
                        <a:t>Operated by: Coalition for Responsible Community Development (CRCD)</a:t>
                      </a:r>
                      <a:endParaRPr dirty="0"/>
                    </a:p>
                    <a:p>
                      <a:pPr marL="0" marR="0" lvl="0" indent="0" algn="l" rtl="0">
                        <a:spcBef>
                          <a:spcPts val="0"/>
                        </a:spcBef>
                        <a:spcAft>
                          <a:spcPts val="0"/>
                        </a:spcAft>
                        <a:buNone/>
                      </a:pPr>
                      <a:r>
                        <a:rPr lang="en-US" sz="1100" b="0" i="1" dirty="0">
                          <a:solidFill>
                            <a:schemeClr val="dk1"/>
                          </a:solidFill>
                          <a:latin typeface="Proxima Nova"/>
                          <a:ea typeface="Proxima Nova"/>
                          <a:cs typeface="Proxima Nova"/>
                          <a:sym typeface="Proxima Nova"/>
                        </a:rPr>
                        <a:t>located in Redwood Hall</a:t>
                      </a:r>
                      <a:endParaRPr sz="1100" b="0" i="1" dirty="0">
                        <a:latin typeface="Proxima Nova"/>
                        <a:ea typeface="Proxima Nova"/>
                        <a:cs typeface="Proxima Nova"/>
                        <a:sym typeface="Proxima Nova"/>
                      </a:endParaRPr>
                    </a:p>
                  </a:txBody>
                  <a:tcPr marL="91450" marR="91450" marT="45725" marB="45725"/>
                </a:tc>
              </a:tr>
              <a:tr h="370850">
                <a:tc>
                  <a:txBody>
                    <a:bodyPr/>
                    <a:lstStyle/>
                    <a:p>
                      <a:pPr marL="0" marR="0" lvl="0" indent="0" algn="ctr" rtl="0">
                        <a:spcBef>
                          <a:spcPts val="0"/>
                        </a:spcBef>
                        <a:spcAft>
                          <a:spcPts val="0"/>
                        </a:spcAft>
                        <a:buNone/>
                      </a:pPr>
                      <a:r>
                        <a:rPr lang="en-US" sz="1400" b="1" dirty="0">
                          <a:latin typeface="Proxima Nova"/>
                          <a:ea typeface="Proxima Nova"/>
                          <a:cs typeface="Proxima Nova"/>
                          <a:sym typeface="Proxima Nova"/>
                        </a:rPr>
                        <a:t>Southeast Los Angeles</a:t>
                      </a:r>
                      <a:endParaRPr dirty="0"/>
                    </a:p>
                    <a:p>
                      <a:pPr marL="0" marR="0" lvl="0" indent="0" algn="ctr" rtl="0">
                        <a:spcBef>
                          <a:spcPts val="0"/>
                        </a:spcBef>
                        <a:spcAft>
                          <a:spcPts val="0"/>
                        </a:spcAft>
                        <a:buNone/>
                      </a:pPr>
                      <a:r>
                        <a:rPr lang="en-US" sz="1400" b="0" dirty="0">
                          <a:latin typeface="Proxima Nova"/>
                          <a:ea typeface="Proxima Nova"/>
                          <a:cs typeface="Proxima Nova"/>
                          <a:sym typeface="Proxima Nova"/>
                        </a:rPr>
                        <a:t>10950 South Central Avenue</a:t>
                      </a:r>
                      <a:endParaRPr dirty="0"/>
                    </a:p>
                    <a:p>
                      <a:pPr marL="0" marR="0" lvl="0" indent="0" algn="ctr" rtl="0">
                        <a:spcBef>
                          <a:spcPts val="0"/>
                        </a:spcBef>
                        <a:spcAft>
                          <a:spcPts val="0"/>
                        </a:spcAft>
                        <a:buNone/>
                      </a:pPr>
                      <a:r>
                        <a:rPr lang="en-US" sz="1400" b="0" dirty="0">
                          <a:latin typeface="Proxima Nova"/>
                          <a:ea typeface="Proxima Nova"/>
                          <a:cs typeface="Proxima Nova"/>
                          <a:sym typeface="Proxima Nova"/>
                        </a:rPr>
                        <a:t>Los Angeles CA 90059</a:t>
                      </a:r>
                      <a:endParaRPr dirty="0"/>
                    </a:p>
                    <a:p>
                      <a:pPr marL="0" marR="0" lvl="0" indent="0" algn="ctr" rtl="0">
                        <a:spcBef>
                          <a:spcPts val="0"/>
                        </a:spcBef>
                        <a:spcAft>
                          <a:spcPts val="0"/>
                        </a:spcAft>
                        <a:buNone/>
                      </a:pPr>
                      <a:r>
                        <a:rPr lang="en-US" sz="1400" b="0" dirty="0">
                          <a:latin typeface="Proxima Nova"/>
                          <a:ea typeface="Proxima Nova"/>
                          <a:cs typeface="Proxima Nova"/>
                          <a:sym typeface="Proxima Nova"/>
                        </a:rPr>
                        <a:t>  323-563-4702</a:t>
                      </a:r>
                      <a:endParaRPr dirty="0"/>
                    </a:p>
                    <a:p>
                      <a:pPr marL="0" marR="0" lvl="0" indent="0" algn="ctr" rtl="0">
                        <a:spcBef>
                          <a:spcPts val="0"/>
                        </a:spcBef>
                        <a:spcAft>
                          <a:spcPts val="0"/>
                        </a:spcAft>
                        <a:buNone/>
                      </a:pPr>
                      <a:endParaRPr sz="1100" b="1" dirty="0">
                        <a:latin typeface="Proxima Nova"/>
                        <a:ea typeface="Proxima Nova"/>
                        <a:cs typeface="Proxima Nova"/>
                        <a:sym typeface="Proxima Nova"/>
                      </a:endParaRPr>
                    </a:p>
                    <a:p>
                      <a:pPr marL="0" marR="0" lvl="0" indent="0" algn="ctr" rtl="0">
                        <a:spcBef>
                          <a:spcPts val="0"/>
                        </a:spcBef>
                        <a:spcAft>
                          <a:spcPts val="0"/>
                        </a:spcAft>
                        <a:buNone/>
                      </a:pPr>
                      <a:endParaRPr sz="1100" b="1" dirty="0">
                        <a:latin typeface="Proxima Nova"/>
                        <a:ea typeface="Proxima Nova"/>
                        <a:cs typeface="Proxima Nova"/>
                        <a:sym typeface="Proxima Nova"/>
                      </a:endParaRPr>
                    </a:p>
                    <a:p>
                      <a:pPr marL="0" marR="0" lvl="0" indent="0" algn="l" rtl="0">
                        <a:spcBef>
                          <a:spcPts val="0"/>
                        </a:spcBef>
                        <a:spcAft>
                          <a:spcPts val="0"/>
                        </a:spcAft>
                        <a:buNone/>
                      </a:pPr>
                      <a:r>
                        <a:rPr lang="en-US" sz="1100" b="0" i="1" dirty="0">
                          <a:latin typeface="Proxima Nova"/>
                          <a:ea typeface="Proxima Nova"/>
                          <a:cs typeface="Proxima Nova"/>
                          <a:sym typeface="Proxima Nova"/>
                        </a:rPr>
                        <a:t>Operated by: Watts Labor Community Action Committee (WLCAC)</a:t>
                      </a:r>
                      <a:endParaRPr dirty="0"/>
                    </a:p>
                  </a:txBody>
                  <a:tcPr marL="91450" marR="91450" marT="45725" marB="45725"/>
                </a:tc>
                <a:tc>
                  <a:txBody>
                    <a:bodyPr/>
                    <a:lstStyle/>
                    <a:p>
                      <a:pPr marL="0" marR="0" lvl="0" indent="0" algn="ctr" rtl="0">
                        <a:spcBef>
                          <a:spcPts val="0"/>
                        </a:spcBef>
                        <a:spcAft>
                          <a:spcPts val="0"/>
                        </a:spcAft>
                        <a:buNone/>
                      </a:pPr>
                      <a:r>
                        <a:rPr lang="en-US" sz="1400" b="1" i="0">
                          <a:latin typeface="Proxima Nova"/>
                          <a:ea typeface="Proxima Nova"/>
                          <a:cs typeface="Proxima Nova"/>
                          <a:sym typeface="Proxima Nova"/>
                        </a:rPr>
                        <a:t>South Los Angeles Portal</a:t>
                      </a:r>
                      <a:endParaRPr/>
                    </a:p>
                    <a:p>
                      <a:pPr marL="0" marR="0" lvl="0" indent="0" algn="ctr" rtl="0">
                        <a:spcBef>
                          <a:spcPts val="0"/>
                        </a:spcBef>
                        <a:spcAft>
                          <a:spcPts val="0"/>
                        </a:spcAft>
                        <a:buNone/>
                      </a:pPr>
                      <a:r>
                        <a:rPr lang="en-US" sz="1400" i="0">
                          <a:latin typeface="Proxima Nova"/>
                          <a:ea typeface="Proxima Nova"/>
                          <a:cs typeface="Proxima Nova"/>
                          <a:sym typeface="Proxima Nova"/>
                        </a:rPr>
                        <a:t>5849 Crocker Street, unit X</a:t>
                      </a:r>
                      <a:endParaRPr/>
                    </a:p>
                    <a:p>
                      <a:pPr marL="0" marR="0" lvl="0" indent="0" algn="ctr" rtl="0">
                        <a:spcBef>
                          <a:spcPts val="0"/>
                        </a:spcBef>
                        <a:spcAft>
                          <a:spcPts val="0"/>
                        </a:spcAft>
                        <a:buNone/>
                      </a:pPr>
                      <a:r>
                        <a:rPr lang="en-US" sz="1400" i="0">
                          <a:latin typeface="Proxima Nova"/>
                          <a:ea typeface="Proxima Nova"/>
                          <a:cs typeface="Proxima Nova"/>
                          <a:sym typeface="Proxima Nova"/>
                        </a:rPr>
                        <a:t>Los Angeles CA 90003</a:t>
                      </a:r>
                      <a:endParaRPr/>
                    </a:p>
                    <a:p>
                      <a:pPr marL="0" marR="0" lvl="0" indent="0" algn="ctr" rtl="0">
                        <a:spcBef>
                          <a:spcPts val="0"/>
                        </a:spcBef>
                        <a:spcAft>
                          <a:spcPts val="0"/>
                        </a:spcAft>
                        <a:buNone/>
                      </a:pPr>
                      <a:r>
                        <a:rPr lang="en-US" sz="1400" i="0">
                          <a:latin typeface="Proxima Nova"/>
                          <a:ea typeface="Proxima Nova"/>
                          <a:cs typeface="Proxima Nova"/>
                          <a:sym typeface="Proxima Nova"/>
                        </a:rPr>
                        <a:t>  323-432-4399</a:t>
                      </a:r>
                      <a:endParaRPr/>
                    </a:p>
                    <a:p>
                      <a:pPr marL="0" marR="0" lvl="0" indent="0" algn="ctr" rtl="0">
                        <a:spcBef>
                          <a:spcPts val="0"/>
                        </a:spcBef>
                        <a:spcAft>
                          <a:spcPts val="0"/>
                        </a:spcAft>
                        <a:buNone/>
                      </a:pPr>
                      <a:endParaRPr sz="1100" i="1">
                        <a:latin typeface="Proxima Nova"/>
                        <a:ea typeface="Proxima Nova"/>
                        <a:cs typeface="Proxima Nova"/>
                        <a:sym typeface="Proxima Nova"/>
                      </a:endParaRPr>
                    </a:p>
                    <a:p>
                      <a:pPr marL="0" marR="0" lvl="0" indent="0" algn="ctr" rtl="0">
                        <a:spcBef>
                          <a:spcPts val="0"/>
                        </a:spcBef>
                        <a:spcAft>
                          <a:spcPts val="0"/>
                        </a:spcAft>
                        <a:buNone/>
                      </a:pPr>
                      <a:endParaRPr sz="1100" i="1">
                        <a:latin typeface="Proxima Nova"/>
                        <a:ea typeface="Proxima Nova"/>
                        <a:cs typeface="Proxima Nova"/>
                        <a:sym typeface="Proxima Nova"/>
                      </a:endParaRPr>
                    </a:p>
                    <a:p>
                      <a:pPr marL="0" marR="0" lvl="0" indent="0" algn="l" rtl="0">
                        <a:spcBef>
                          <a:spcPts val="0"/>
                        </a:spcBef>
                        <a:spcAft>
                          <a:spcPts val="0"/>
                        </a:spcAft>
                        <a:buNone/>
                      </a:pPr>
                      <a:r>
                        <a:rPr lang="en-US" sz="1100" i="1">
                          <a:latin typeface="Proxima Nova"/>
                          <a:ea typeface="Proxima Nova"/>
                          <a:cs typeface="Proxima Nova"/>
                          <a:sym typeface="Proxima Nova"/>
                        </a:rPr>
                        <a:t>Operated by: UAW Labor Employment and Training Corporation</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400"/>
                        <a:buFont typeface="Proxima Nova"/>
                        <a:buNone/>
                      </a:pPr>
                      <a:r>
                        <a:rPr lang="en-US" sz="1400" b="1" i="0" dirty="0">
                          <a:latin typeface="Proxima Nova"/>
                          <a:ea typeface="Proxima Nova"/>
                          <a:cs typeface="Proxima Nova"/>
                          <a:sym typeface="Proxima Nova"/>
                        </a:rPr>
                        <a:t>West Adams</a:t>
                      </a:r>
                      <a:endParaRPr dirty="0"/>
                    </a:p>
                    <a:p>
                      <a:pPr marL="0" marR="0" lvl="0" indent="0" algn="ctr" rtl="0">
                        <a:spcBef>
                          <a:spcPts val="0"/>
                        </a:spcBef>
                        <a:spcAft>
                          <a:spcPts val="0"/>
                        </a:spcAft>
                        <a:buNone/>
                      </a:pPr>
                      <a:r>
                        <a:rPr lang="en-US" sz="1400" i="0" dirty="0">
                          <a:latin typeface="Proxima Nova"/>
                          <a:ea typeface="Proxima Nova"/>
                          <a:cs typeface="Proxima Nova"/>
                          <a:sym typeface="Proxima Nova"/>
                        </a:rPr>
                        <a:t>2900 South Crenshaw Boulevard</a:t>
                      </a:r>
                      <a:endParaRPr dirty="0"/>
                    </a:p>
                    <a:p>
                      <a:pPr marL="0" marR="0" lvl="0" indent="0" algn="ctr" rtl="0">
                        <a:spcBef>
                          <a:spcPts val="0"/>
                        </a:spcBef>
                        <a:spcAft>
                          <a:spcPts val="0"/>
                        </a:spcAft>
                        <a:buNone/>
                      </a:pPr>
                      <a:r>
                        <a:rPr lang="en-US" sz="1400" i="0" dirty="0">
                          <a:latin typeface="Proxima Nova"/>
                          <a:ea typeface="Proxima Nova"/>
                          <a:cs typeface="Proxima Nova"/>
                          <a:sym typeface="Proxima Nova"/>
                        </a:rPr>
                        <a:t>Los Angeles CA 90016</a:t>
                      </a:r>
                      <a:endParaRPr dirty="0"/>
                    </a:p>
                    <a:p>
                      <a:pPr marL="0" marR="0" lvl="0" indent="0" algn="ctr" rtl="0">
                        <a:spcBef>
                          <a:spcPts val="0"/>
                        </a:spcBef>
                        <a:spcAft>
                          <a:spcPts val="0"/>
                        </a:spcAft>
                        <a:buNone/>
                      </a:pPr>
                      <a:r>
                        <a:rPr lang="en-US" sz="1400" i="0" dirty="0">
                          <a:latin typeface="Proxima Nova"/>
                          <a:ea typeface="Proxima Nova"/>
                          <a:cs typeface="Proxima Nova"/>
                          <a:sym typeface="Proxima Nova"/>
                        </a:rPr>
                        <a:t>  323-293-6284</a:t>
                      </a:r>
                      <a:endParaRPr dirty="0"/>
                    </a:p>
                    <a:p>
                      <a:pPr marL="0" marR="0" lvl="0" indent="0" algn="ctr" rtl="0">
                        <a:spcBef>
                          <a:spcPts val="0"/>
                        </a:spcBef>
                        <a:spcAft>
                          <a:spcPts val="0"/>
                        </a:spcAft>
                        <a:buNone/>
                      </a:pPr>
                      <a:endParaRPr sz="1100" i="0" dirty="0">
                        <a:latin typeface="Proxima Nova"/>
                        <a:ea typeface="Proxima Nova"/>
                        <a:cs typeface="Proxima Nova"/>
                        <a:sym typeface="Proxima Nova"/>
                      </a:endParaRPr>
                    </a:p>
                    <a:p>
                      <a:pPr marL="0" marR="0" lvl="0" indent="0" algn="ctr" rtl="0">
                        <a:spcBef>
                          <a:spcPts val="0"/>
                        </a:spcBef>
                        <a:spcAft>
                          <a:spcPts val="0"/>
                        </a:spcAft>
                        <a:buNone/>
                      </a:pPr>
                      <a:r>
                        <a:rPr lang="en-US" sz="1100" i="0" dirty="0">
                          <a:latin typeface="Proxima Nova"/>
                          <a:ea typeface="Proxima Nova"/>
                          <a:cs typeface="Proxima Nova"/>
                          <a:sym typeface="Proxima Nova"/>
                        </a:rPr>
                        <a:t>  </a:t>
                      </a:r>
                      <a:endParaRPr sz="1100" i="1" dirty="0">
                        <a:latin typeface="Proxima Nova"/>
                        <a:ea typeface="Proxima Nova"/>
                        <a:cs typeface="Proxima Nova"/>
                        <a:sym typeface="Proxima Nova"/>
                      </a:endParaRPr>
                    </a:p>
                    <a:p>
                      <a:pPr marL="0" marR="0" lvl="0" indent="0" algn="ctr" rtl="0">
                        <a:spcBef>
                          <a:spcPts val="0"/>
                        </a:spcBef>
                        <a:spcAft>
                          <a:spcPts val="0"/>
                        </a:spcAft>
                        <a:buNone/>
                      </a:pPr>
                      <a:r>
                        <a:rPr lang="en-US" sz="1100" i="1" dirty="0">
                          <a:latin typeface="Proxima Nova"/>
                          <a:ea typeface="Proxima Nova"/>
                          <a:cs typeface="Proxima Nova"/>
                          <a:sym typeface="Proxima Nova"/>
                        </a:rPr>
                        <a:t>Operated by: Asian American Drug Abuse Program, </a:t>
                      </a:r>
                      <a:r>
                        <a:rPr lang="en-US" sz="1100" i="1" dirty="0" err="1">
                          <a:latin typeface="Proxima Nova"/>
                          <a:ea typeface="Proxima Nova"/>
                          <a:cs typeface="Proxima Nova"/>
                          <a:sym typeface="Proxima Nova"/>
                        </a:rPr>
                        <a:t>Inc</a:t>
                      </a:r>
                      <a:r>
                        <a:rPr lang="en-US" sz="1100" i="1" dirty="0">
                          <a:latin typeface="Proxima Nova"/>
                          <a:ea typeface="Proxima Nova"/>
                          <a:cs typeface="Proxima Nova"/>
                          <a:sym typeface="Proxima Nova"/>
                        </a:rPr>
                        <a:t> (AADAP)</a:t>
                      </a:r>
                      <a:endParaRPr sz="1100" i="1" dirty="0">
                        <a:latin typeface="Proxima Nova"/>
                        <a:ea typeface="Proxima Nova"/>
                        <a:cs typeface="Proxima Nova"/>
                        <a:sym typeface="Proxima Nova"/>
                      </a:endParaRPr>
                    </a:p>
                  </a:txBody>
                  <a:tcPr marL="91450" marR="91450" marT="45725" marB="45725"/>
                </a:tc>
              </a:tr>
              <a:tr h="370850">
                <a:tc gridSpan="3">
                  <a:txBody>
                    <a:bodyPr/>
                    <a:lstStyle/>
                    <a:p>
                      <a:pPr marL="0" marR="0" lvl="0" indent="0" algn="ctr" rtl="0">
                        <a:spcBef>
                          <a:spcPts val="0"/>
                        </a:spcBef>
                        <a:spcAft>
                          <a:spcPts val="0"/>
                        </a:spcAft>
                        <a:buNone/>
                      </a:pPr>
                      <a:r>
                        <a:rPr lang="en-US" sz="1400" b="1" i="1" dirty="0">
                          <a:latin typeface="Proxima Nova"/>
                          <a:ea typeface="Proxima Nova"/>
                          <a:cs typeface="Proxima Nova"/>
                          <a:sym typeface="Proxima Nova"/>
                        </a:rPr>
                        <a:t>West Los Angeles</a:t>
                      </a:r>
                      <a:endParaRPr dirty="0"/>
                    </a:p>
                    <a:p>
                      <a:pPr marL="0" marR="0" lvl="0" indent="0" algn="ctr" rtl="0">
                        <a:spcBef>
                          <a:spcPts val="0"/>
                        </a:spcBef>
                        <a:spcAft>
                          <a:spcPts val="0"/>
                        </a:spcAft>
                        <a:buNone/>
                      </a:pPr>
                      <a:r>
                        <a:rPr lang="en-US" sz="1400" b="0" i="1" dirty="0">
                          <a:latin typeface="Proxima Nova"/>
                          <a:ea typeface="Proxima Nova"/>
                          <a:cs typeface="Proxima Nova"/>
                          <a:sym typeface="Proxima Nova"/>
                        </a:rPr>
                        <a:t>5446 Sepulveda Boulevard</a:t>
                      </a:r>
                      <a:endParaRPr dirty="0"/>
                    </a:p>
                    <a:p>
                      <a:pPr marL="0" marR="0" lvl="0" indent="0" algn="ctr" rtl="0">
                        <a:spcBef>
                          <a:spcPts val="0"/>
                        </a:spcBef>
                        <a:spcAft>
                          <a:spcPts val="0"/>
                        </a:spcAft>
                        <a:buNone/>
                      </a:pPr>
                      <a:r>
                        <a:rPr lang="en-US" sz="1400" b="0" i="1" dirty="0">
                          <a:latin typeface="Proxima Nova"/>
                          <a:ea typeface="Proxima Nova"/>
                          <a:cs typeface="Proxima Nova"/>
                          <a:sym typeface="Proxima Nova"/>
                        </a:rPr>
                        <a:t>Culver City CA 90230</a:t>
                      </a:r>
                      <a:endParaRPr dirty="0"/>
                    </a:p>
                    <a:p>
                      <a:pPr marL="0" marR="0" lvl="0" indent="0" algn="ctr" rtl="0">
                        <a:spcBef>
                          <a:spcPts val="0"/>
                        </a:spcBef>
                        <a:spcAft>
                          <a:spcPts val="0"/>
                        </a:spcAft>
                        <a:buNone/>
                      </a:pPr>
                      <a:r>
                        <a:rPr lang="en-US" sz="1400" b="0" i="1" dirty="0">
                          <a:latin typeface="Proxima Nova"/>
                          <a:ea typeface="Proxima Nova"/>
                          <a:cs typeface="Proxima Nova"/>
                          <a:sym typeface="Proxima Nova"/>
                        </a:rPr>
                        <a:t>  310-309-6000 ext. 0</a:t>
                      </a:r>
                      <a:endParaRPr dirty="0"/>
                    </a:p>
                    <a:p>
                      <a:pPr marL="0" marR="0" lvl="0" indent="0" algn="ctr" rtl="0">
                        <a:spcBef>
                          <a:spcPts val="0"/>
                        </a:spcBef>
                        <a:spcAft>
                          <a:spcPts val="0"/>
                        </a:spcAft>
                        <a:buNone/>
                      </a:pPr>
                      <a:endParaRPr sz="1100" b="0" i="1" dirty="0">
                        <a:latin typeface="Proxima Nova"/>
                        <a:ea typeface="Proxima Nova"/>
                        <a:cs typeface="Proxima Nova"/>
                        <a:sym typeface="Proxima Nova"/>
                      </a:endParaRPr>
                    </a:p>
                    <a:p>
                      <a:pPr marL="0" marR="0" lvl="0" indent="0" algn="ctr" rtl="0">
                        <a:spcBef>
                          <a:spcPts val="0"/>
                        </a:spcBef>
                        <a:spcAft>
                          <a:spcPts val="0"/>
                        </a:spcAft>
                        <a:buNone/>
                      </a:pPr>
                      <a:r>
                        <a:rPr lang="en-US" sz="1100" b="0" i="1" dirty="0">
                          <a:latin typeface="Proxima Nova"/>
                          <a:ea typeface="Proxima Nova"/>
                          <a:cs typeface="Proxima Nova"/>
                          <a:sym typeface="Proxima Nova"/>
                        </a:rPr>
                        <a:t>Operated by: Jewish Vocational Service Los Angeles (JVS)</a:t>
                      </a:r>
                      <a:endParaRPr dirty="0"/>
                    </a:p>
                  </a:txBody>
                  <a:tcPr marL="91450" marR="91450" marT="45725" marB="45725"/>
                </a:tc>
                <a:tc hMerge="1">
                  <a:txBody>
                    <a:bodyPr/>
                    <a:lstStyle/>
                    <a:p>
                      <a:endParaRPr lang="en-US"/>
                    </a:p>
                  </a:txBody>
                  <a:tcPr/>
                </a:tc>
                <a:tc hMerge="1">
                  <a:txBody>
                    <a:bodyPr/>
                    <a:lstStyle/>
                    <a:p>
                      <a:endParaRPr lang="en-US"/>
                    </a:p>
                  </a:txBody>
                  <a:tcPr/>
                </a:tc>
              </a:tr>
            </a:tbl>
          </a:graphicData>
        </a:graphic>
      </p:graphicFrame>
      <p:sp>
        <p:nvSpPr>
          <p:cNvPr id="174" name="Google Shape;174;p11"/>
          <p:cNvSpPr txBox="1"/>
          <p:nvPr/>
        </p:nvSpPr>
        <p:spPr>
          <a:xfrm>
            <a:off x="677334" y="222526"/>
            <a:ext cx="11084136" cy="132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D300"/>
              </a:buClr>
              <a:buSzPts val="4000"/>
              <a:buFont typeface="Proxima Nova"/>
              <a:buNone/>
            </a:pPr>
            <a:r>
              <a:rPr lang="en-US" sz="4000" b="1">
                <a:solidFill>
                  <a:srgbClr val="FFD300"/>
                </a:solidFill>
                <a:latin typeface="Proxima Nova"/>
                <a:ea typeface="Proxima Nova"/>
                <a:cs typeface="Proxima Nova"/>
                <a:sym typeface="Proxima Nova"/>
              </a:rPr>
              <a:t>WHERE TO APPLY FOR TLH AND/OR BRIDGE</a:t>
            </a:r>
            <a:endParaRPr sz="4000" b="1">
              <a:solidFill>
                <a:srgbClr val="FFD300"/>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graphicFrame>
        <p:nvGraphicFramePr>
          <p:cNvPr id="180" name="Google Shape;180;p12"/>
          <p:cNvGraphicFramePr/>
          <p:nvPr>
            <p:extLst>
              <p:ext uri="{D42A27DB-BD31-4B8C-83A1-F6EECF244321}">
                <p14:modId xmlns:p14="http://schemas.microsoft.com/office/powerpoint/2010/main" val="58084968"/>
              </p:ext>
            </p:extLst>
          </p:nvPr>
        </p:nvGraphicFramePr>
        <p:xfrm>
          <a:off x="677334" y="1835322"/>
          <a:ext cx="2564900" cy="2944068"/>
        </p:xfrm>
        <a:graphic>
          <a:graphicData uri="http://schemas.openxmlformats.org/drawingml/2006/table">
            <a:tbl>
              <a:tblPr firstRow="1" bandRow="1">
                <a:noFill/>
                <a:tableStyleId>{901E91D6-3D7D-47B1-8FB9-58AD837C8E55}</a:tableStyleId>
              </a:tblPr>
              <a:tblGrid>
                <a:gridCol w="2564900"/>
              </a:tblGrid>
              <a:tr h="313375">
                <a:tc>
                  <a:txBody>
                    <a:bodyPr/>
                    <a:lstStyle/>
                    <a:p>
                      <a:pPr marL="0" marR="0" lvl="0" indent="0" algn="ctr" rtl="0">
                        <a:spcBef>
                          <a:spcPts val="0"/>
                        </a:spcBef>
                        <a:spcAft>
                          <a:spcPts val="0"/>
                        </a:spcAft>
                        <a:buNone/>
                      </a:pPr>
                      <a:r>
                        <a:rPr lang="en-US" sz="1600" dirty="0">
                          <a:solidFill>
                            <a:srgbClr val="0776BC"/>
                          </a:solidFill>
                          <a:latin typeface="Proxima Nova"/>
                          <a:ea typeface="Proxima Nova"/>
                          <a:cs typeface="Proxima Nova"/>
                          <a:sym typeface="Proxima Nova"/>
                        </a:rPr>
                        <a:t>HARBOR</a:t>
                      </a:r>
                      <a:endParaRPr sz="1600" dirty="0">
                        <a:solidFill>
                          <a:srgbClr val="0776BC"/>
                        </a:solidFill>
                        <a:latin typeface="Proxima Nova"/>
                        <a:ea typeface="Proxima Nova"/>
                        <a:cs typeface="Proxima Nova"/>
                        <a:sym typeface="Proxima Nova"/>
                      </a:endParaRPr>
                    </a:p>
                  </a:txBody>
                  <a:tcPr marL="91450" marR="91450" marT="45725" marB="45725">
                    <a:solidFill>
                      <a:srgbClr val="FFD300"/>
                    </a:solidFill>
                  </a:tcPr>
                </a:tc>
              </a:tr>
              <a:tr h="2608778">
                <a:tc>
                  <a:txBody>
                    <a:bodyPr/>
                    <a:lstStyle/>
                    <a:p>
                      <a:pPr marL="0" marR="0" lvl="0" indent="0" algn="ctr" rtl="0">
                        <a:spcBef>
                          <a:spcPts val="0"/>
                        </a:spcBef>
                        <a:spcAft>
                          <a:spcPts val="0"/>
                        </a:spcAft>
                        <a:buNone/>
                      </a:pPr>
                      <a:r>
                        <a:rPr lang="en-US" sz="1600" b="1" dirty="0">
                          <a:latin typeface="Proxima Nova"/>
                          <a:ea typeface="Proxima Nova"/>
                          <a:cs typeface="Proxima Nova"/>
                          <a:sym typeface="Proxima Nova"/>
                        </a:rPr>
                        <a:t>Harbor </a:t>
                      </a:r>
                      <a:r>
                        <a:rPr lang="en-US" sz="1600" b="1" dirty="0" smtClean="0">
                          <a:latin typeface="Proxima Nova"/>
                          <a:ea typeface="Proxima Nova"/>
                          <a:cs typeface="Proxima Nova"/>
                          <a:sym typeface="Proxima Nova"/>
                        </a:rPr>
                        <a:t>Gateway</a:t>
                      </a:r>
                    </a:p>
                    <a:p>
                      <a:pPr marL="0" marR="0" lvl="0" indent="0" algn="ctr" rtl="0">
                        <a:spcBef>
                          <a:spcPts val="0"/>
                        </a:spcBef>
                        <a:spcAft>
                          <a:spcPts val="0"/>
                        </a:spcAft>
                        <a:buNone/>
                      </a:pPr>
                      <a:endParaRPr sz="1600" dirty="0">
                        <a:latin typeface="Proxima Nova"/>
                        <a:ea typeface="Proxima Nova"/>
                        <a:cs typeface="Proxima Nova"/>
                        <a:sym typeface="Proxima Nova"/>
                      </a:endParaRPr>
                    </a:p>
                    <a:p>
                      <a:pPr marL="0" marR="0" lvl="0" indent="0" algn="ctr" rtl="0">
                        <a:spcBef>
                          <a:spcPts val="0"/>
                        </a:spcBef>
                        <a:spcAft>
                          <a:spcPts val="0"/>
                        </a:spcAft>
                        <a:buNone/>
                      </a:pPr>
                      <a:r>
                        <a:rPr lang="en-US" sz="1400" dirty="0">
                          <a:latin typeface="Proxima Nova"/>
                          <a:ea typeface="Proxima Nova"/>
                          <a:cs typeface="Proxima Nova"/>
                          <a:sym typeface="Proxima Nova"/>
                        </a:rPr>
                        <a:t>222 West 6th Street, #410</a:t>
                      </a:r>
                      <a:endParaRPr sz="1400" dirty="0"/>
                    </a:p>
                    <a:p>
                      <a:pPr marL="0" marR="0" lvl="0" indent="0" algn="ctr" rtl="0">
                        <a:spcBef>
                          <a:spcPts val="0"/>
                        </a:spcBef>
                        <a:spcAft>
                          <a:spcPts val="0"/>
                        </a:spcAft>
                        <a:buNone/>
                      </a:pPr>
                      <a:r>
                        <a:rPr lang="en-US" sz="1400" dirty="0">
                          <a:latin typeface="Proxima Nova"/>
                          <a:ea typeface="Proxima Nova"/>
                          <a:cs typeface="Proxima Nova"/>
                          <a:sym typeface="Proxima Nova"/>
                        </a:rPr>
                        <a:t>San Pedro CA 90731</a:t>
                      </a:r>
                      <a:endParaRPr sz="1400" dirty="0"/>
                    </a:p>
                    <a:p>
                      <a:pPr marL="0" marR="0" lvl="0" indent="0" algn="ctr" rtl="0">
                        <a:spcBef>
                          <a:spcPts val="0"/>
                        </a:spcBef>
                        <a:spcAft>
                          <a:spcPts val="0"/>
                        </a:spcAft>
                        <a:buNone/>
                      </a:pPr>
                      <a:r>
                        <a:rPr lang="en-US" sz="1400" dirty="0">
                          <a:latin typeface="Proxima Nova"/>
                          <a:ea typeface="Proxima Nova"/>
                          <a:cs typeface="Proxima Nova"/>
                          <a:sym typeface="Proxima Nova"/>
                        </a:rPr>
                        <a:t>562-570-3756</a:t>
                      </a:r>
                      <a:endParaRPr sz="1400" dirty="0"/>
                    </a:p>
                    <a:p>
                      <a:pPr marL="0" marR="0" lvl="0" indent="0" algn="ctr" rtl="0">
                        <a:spcBef>
                          <a:spcPts val="0"/>
                        </a:spcBef>
                        <a:spcAft>
                          <a:spcPts val="0"/>
                        </a:spcAft>
                        <a:buNone/>
                      </a:pPr>
                      <a:r>
                        <a:rPr lang="en-US" sz="1400" dirty="0">
                          <a:latin typeface="Proxima Nova"/>
                          <a:ea typeface="Proxima Nova"/>
                          <a:cs typeface="Proxima Nova"/>
                          <a:sym typeface="Proxima Nova"/>
                        </a:rPr>
                        <a:t>562-570-3749</a:t>
                      </a:r>
                      <a:endParaRPr sz="1400" dirty="0"/>
                    </a:p>
                    <a:p>
                      <a:pPr marL="0" marR="0" lvl="0" indent="0" algn="ctr" rtl="0">
                        <a:spcBef>
                          <a:spcPts val="0"/>
                        </a:spcBef>
                        <a:spcAft>
                          <a:spcPts val="0"/>
                        </a:spcAft>
                        <a:buNone/>
                      </a:pPr>
                      <a:r>
                        <a:rPr lang="en-US" sz="1400" dirty="0">
                          <a:latin typeface="Proxima Nova"/>
                          <a:ea typeface="Proxima Nova"/>
                          <a:cs typeface="Proxima Nova"/>
                          <a:sym typeface="Proxima Nova"/>
                        </a:rPr>
                        <a:t>310-732-5700</a:t>
                      </a:r>
                      <a:endParaRPr sz="1400" dirty="0"/>
                    </a:p>
                    <a:p>
                      <a:pPr marL="0" marR="0" lvl="0" indent="0" algn="l" rtl="0">
                        <a:spcBef>
                          <a:spcPts val="0"/>
                        </a:spcBef>
                        <a:spcAft>
                          <a:spcPts val="0"/>
                        </a:spcAft>
                        <a:buNone/>
                      </a:pPr>
                      <a:endParaRPr sz="1200" dirty="0">
                        <a:latin typeface="Proxima Nova"/>
                        <a:ea typeface="Proxima Nova"/>
                        <a:cs typeface="Proxima Nova"/>
                        <a:sym typeface="Proxima Nova"/>
                      </a:endParaRPr>
                    </a:p>
                    <a:p>
                      <a:pPr marL="0" marR="0" lvl="0" indent="0" algn="l" rtl="0">
                        <a:spcBef>
                          <a:spcPts val="0"/>
                        </a:spcBef>
                        <a:spcAft>
                          <a:spcPts val="0"/>
                        </a:spcAft>
                        <a:buNone/>
                      </a:pPr>
                      <a:r>
                        <a:rPr lang="en-US" sz="1200" i="1" dirty="0">
                          <a:latin typeface="Proxima Nova"/>
                          <a:ea typeface="Proxima Nova"/>
                          <a:cs typeface="Proxima Nova"/>
                          <a:sym typeface="Proxima Nova"/>
                        </a:rPr>
                        <a:t>Operated by: Pacific-Gateway</a:t>
                      </a:r>
                      <a:endParaRPr sz="1200" i="1" dirty="0">
                        <a:latin typeface="Proxima Nova"/>
                        <a:ea typeface="Proxima Nova"/>
                        <a:cs typeface="Proxima Nova"/>
                        <a:sym typeface="Proxima Nova"/>
                      </a:endParaRPr>
                    </a:p>
                  </a:txBody>
                  <a:tcPr marL="91450" marR="91450" marT="45725" marB="45725"/>
                </a:tc>
              </a:tr>
            </a:tbl>
          </a:graphicData>
        </a:graphic>
      </p:graphicFrame>
      <p:graphicFrame>
        <p:nvGraphicFramePr>
          <p:cNvPr id="181" name="Google Shape;181;p12"/>
          <p:cNvGraphicFramePr/>
          <p:nvPr>
            <p:extLst>
              <p:ext uri="{D42A27DB-BD31-4B8C-83A1-F6EECF244321}">
                <p14:modId xmlns:p14="http://schemas.microsoft.com/office/powerpoint/2010/main" val="1987711173"/>
              </p:ext>
            </p:extLst>
          </p:nvPr>
        </p:nvGraphicFramePr>
        <p:xfrm>
          <a:off x="4023086" y="1835322"/>
          <a:ext cx="7059654" cy="2941340"/>
        </p:xfrm>
        <a:graphic>
          <a:graphicData uri="http://schemas.openxmlformats.org/drawingml/2006/table">
            <a:tbl>
              <a:tblPr firstRow="1" bandRow="1">
                <a:noFill/>
                <a:tableStyleId>{901E91D6-3D7D-47B1-8FB9-58AD837C8E55}</a:tableStyleId>
              </a:tblPr>
              <a:tblGrid>
                <a:gridCol w="2353218"/>
                <a:gridCol w="2353218"/>
                <a:gridCol w="2353218"/>
              </a:tblGrid>
              <a:tr h="199325">
                <a:tc gridSpan="2">
                  <a:txBody>
                    <a:bodyPr/>
                    <a:lstStyle/>
                    <a:p>
                      <a:pPr marL="0" marR="0" lvl="0" indent="0" algn="r" rtl="0">
                        <a:spcBef>
                          <a:spcPts val="0"/>
                        </a:spcBef>
                        <a:spcAft>
                          <a:spcPts val="0"/>
                        </a:spcAft>
                        <a:buNone/>
                      </a:pPr>
                      <a:r>
                        <a:rPr lang="en-US" sz="1600" dirty="0">
                          <a:solidFill>
                            <a:srgbClr val="0776BC"/>
                          </a:solidFill>
                          <a:latin typeface="Proxima Nova"/>
                          <a:ea typeface="Proxima Nova"/>
                          <a:cs typeface="Proxima Nova"/>
                          <a:sym typeface="Proxima Nova"/>
                        </a:rPr>
                        <a:t>SAN FERNANDO VALLEY</a:t>
                      </a:r>
                      <a:endParaRPr sz="1600" dirty="0">
                        <a:solidFill>
                          <a:srgbClr val="0776BC"/>
                        </a:solidFill>
                        <a:latin typeface="Proxima Nova"/>
                        <a:ea typeface="Proxima Nova"/>
                        <a:cs typeface="Proxima Nova"/>
                        <a:sym typeface="Proxima Nova"/>
                      </a:endParaRPr>
                    </a:p>
                  </a:txBody>
                  <a:tcPr marL="91450" marR="91450" marT="45725" marB="45725">
                    <a:solidFill>
                      <a:srgbClr val="FFD300"/>
                    </a:solidFill>
                  </a:tcPr>
                </a:tc>
                <a:tc hMerge="1">
                  <a:txBody>
                    <a:bodyPr/>
                    <a:lstStyle/>
                    <a:p>
                      <a:endParaRPr lang="en-US"/>
                    </a:p>
                  </a:txBody>
                  <a:tcPr/>
                </a:tc>
                <a:tc>
                  <a:txBody>
                    <a:bodyPr/>
                    <a:lstStyle/>
                    <a:p>
                      <a:pPr marL="0" marR="0" lvl="0" indent="0" algn="ctr" rtl="0">
                        <a:spcBef>
                          <a:spcPts val="0"/>
                        </a:spcBef>
                        <a:spcAft>
                          <a:spcPts val="0"/>
                        </a:spcAft>
                        <a:buNone/>
                      </a:pPr>
                      <a:endParaRPr sz="1600" dirty="0">
                        <a:solidFill>
                          <a:srgbClr val="0776BC"/>
                        </a:solidFill>
                        <a:latin typeface="Proxima Nova"/>
                        <a:ea typeface="Proxima Nova"/>
                        <a:cs typeface="Proxima Nova"/>
                        <a:sym typeface="Proxima Nova"/>
                      </a:endParaRPr>
                    </a:p>
                  </a:txBody>
                  <a:tcPr marL="91450" marR="91450" marT="45725" marB="45725">
                    <a:solidFill>
                      <a:srgbClr val="FFD300"/>
                    </a:solidFill>
                  </a:tcPr>
                </a:tc>
              </a:tr>
              <a:tr h="904225">
                <a:tc>
                  <a:txBody>
                    <a:bodyPr/>
                    <a:lstStyle/>
                    <a:p>
                      <a:pPr marL="0" marR="0" lvl="0" indent="0" algn="ctr" rtl="0">
                        <a:spcBef>
                          <a:spcPts val="0"/>
                        </a:spcBef>
                        <a:spcAft>
                          <a:spcPts val="0"/>
                        </a:spcAft>
                        <a:buNone/>
                      </a:pPr>
                      <a:r>
                        <a:rPr lang="en-US" sz="1600" b="1" dirty="0" smtClean="0">
                          <a:latin typeface="Proxima Nova"/>
                          <a:ea typeface="Proxima Nova"/>
                          <a:cs typeface="Proxima Nova"/>
                          <a:sym typeface="Proxima Nova"/>
                        </a:rPr>
                        <a:t>Pacoima,</a:t>
                      </a:r>
                    </a:p>
                    <a:p>
                      <a:pPr marL="0" marR="0" lvl="0" indent="0" algn="ctr" rtl="0">
                        <a:spcBef>
                          <a:spcPts val="0"/>
                        </a:spcBef>
                        <a:spcAft>
                          <a:spcPts val="0"/>
                        </a:spcAft>
                        <a:buNone/>
                      </a:pPr>
                      <a:r>
                        <a:rPr lang="en-US" sz="1600" b="1" dirty="0" smtClean="0">
                          <a:latin typeface="Proxima Nova"/>
                          <a:ea typeface="Proxima Nova"/>
                          <a:cs typeface="Proxima Nova"/>
                          <a:sym typeface="Proxima Nova"/>
                        </a:rPr>
                        <a:t>Northeast Valley</a:t>
                      </a:r>
                    </a:p>
                    <a:p>
                      <a:pPr marL="0" marR="0" lvl="0" indent="0" algn="ctr" rtl="0">
                        <a:spcBef>
                          <a:spcPts val="0"/>
                        </a:spcBef>
                        <a:spcAft>
                          <a:spcPts val="0"/>
                        </a:spcAft>
                        <a:buNone/>
                      </a:pPr>
                      <a:endParaRPr lang="en-US" sz="1600" dirty="0" smtClean="0"/>
                    </a:p>
                    <a:p>
                      <a:pPr marL="0" marR="0" lvl="0" indent="0" algn="ctr" rtl="0">
                        <a:spcBef>
                          <a:spcPts val="0"/>
                        </a:spcBef>
                        <a:spcAft>
                          <a:spcPts val="0"/>
                        </a:spcAft>
                        <a:buNone/>
                      </a:pPr>
                      <a:r>
                        <a:rPr lang="en-US" sz="1400" dirty="0" smtClean="0">
                          <a:latin typeface="Proxima Nova"/>
                          <a:ea typeface="Proxima Nova"/>
                          <a:cs typeface="Proxima Nova"/>
                          <a:sym typeface="Proxima Nova"/>
                        </a:rPr>
                        <a:t>12502 Van Nuys Boulevard</a:t>
                      </a:r>
                      <a:endParaRPr lang="en-US" dirty="0" smtClean="0"/>
                    </a:p>
                    <a:p>
                      <a:pPr marL="0" marR="0" lvl="0" indent="0" algn="ctr" rtl="0">
                        <a:spcBef>
                          <a:spcPts val="0"/>
                        </a:spcBef>
                        <a:spcAft>
                          <a:spcPts val="0"/>
                        </a:spcAft>
                        <a:buNone/>
                      </a:pPr>
                      <a:r>
                        <a:rPr lang="en-US" sz="1400" dirty="0" smtClean="0">
                          <a:latin typeface="Proxima Nova"/>
                          <a:ea typeface="Proxima Nova"/>
                          <a:cs typeface="Proxima Nova"/>
                          <a:sym typeface="Proxima Nova"/>
                        </a:rPr>
                        <a:t>Pacoima CA 91331</a:t>
                      </a:r>
                      <a:endParaRPr lang="en-US" dirty="0" smtClean="0"/>
                    </a:p>
                    <a:p>
                      <a:pPr marL="0" marR="0" lvl="0" indent="0" algn="ctr" rtl="0">
                        <a:spcBef>
                          <a:spcPts val="0"/>
                        </a:spcBef>
                        <a:spcAft>
                          <a:spcPts val="0"/>
                        </a:spcAft>
                        <a:buNone/>
                      </a:pPr>
                      <a:r>
                        <a:rPr lang="en-US" sz="1400" dirty="0" smtClean="0">
                          <a:latin typeface="Proxima Nova"/>
                          <a:ea typeface="Proxima Nova"/>
                          <a:cs typeface="Proxima Nova"/>
                          <a:sym typeface="Proxima Nova"/>
                        </a:rPr>
                        <a:t>  818-482-1754</a:t>
                      </a:r>
                      <a:endParaRPr lang="en-US" dirty="0" smtClean="0"/>
                    </a:p>
                    <a:p>
                      <a:pPr marL="0" marR="0" lvl="0" indent="0" algn="ctr" rtl="0">
                        <a:spcBef>
                          <a:spcPts val="0"/>
                        </a:spcBef>
                        <a:spcAft>
                          <a:spcPts val="0"/>
                        </a:spcAft>
                        <a:buNone/>
                      </a:pPr>
                      <a:r>
                        <a:rPr lang="en-US" sz="1400" dirty="0" smtClean="0">
                          <a:latin typeface="Proxima Nova"/>
                          <a:ea typeface="Proxima Nova"/>
                          <a:cs typeface="Proxima Nova"/>
                          <a:sym typeface="Proxima Nova"/>
                        </a:rPr>
                        <a:t>  711 for TRS</a:t>
                      </a:r>
                      <a:endParaRPr lang="en-US" dirty="0" smtClean="0"/>
                    </a:p>
                    <a:p>
                      <a:pPr marL="0" marR="0" lvl="0" indent="0" algn="l" rtl="0">
                        <a:spcBef>
                          <a:spcPts val="0"/>
                        </a:spcBef>
                        <a:spcAft>
                          <a:spcPts val="0"/>
                        </a:spcAft>
                        <a:buNone/>
                      </a:pPr>
                      <a:endParaRPr lang="en-US" sz="1100" dirty="0" smtClean="0">
                        <a:latin typeface="Proxima Nova"/>
                        <a:ea typeface="Proxima Nova"/>
                        <a:cs typeface="Proxima Nova"/>
                        <a:sym typeface="Proxima Nova"/>
                      </a:endParaRPr>
                    </a:p>
                    <a:p>
                      <a:pPr marL="0" marR="0" lvl="0" indent="0" algn="l" rtl="0">
                        <a:spcBef>
                          <a:spcPts val="0"/>
                        </a:spcBef>
                        <a:spcAft>
                          <a:spcPts val="0"/>
                        </a:spcAft>
                        <a:buNone/>
                      </a:pPr>
                      <a:r>
                        <a:rPr lang="en-US" sz="1100" i="1" dirty="0" smtClean="0">
                          <a:latin typeface="Proxima Nova"/>
                          <a:ea typeface="Proxima Nova"/>
                          <a:cs typeface="Proxima Nova"/>
                          <a:sym typeface="Proxima Nova"/>
                        </a:rPr>
                        <a:t>Operated by: Goodwill Industries of Southern California</a:t>
                      </a:r>
                      <a:endParaRPr lang="en-US" dirty="0" smtClean="0"/>
                    </a:p>
                    <a:p>
                      <a:pPr marL="0" marR="0" lvl="0" indent="0" algn="ctr" rtl="0">
                        <a:spcBef>
                          <a:spcPts val="0"/>
                        </a:spcBef>
                        <a:spcAft>
                          <a:spcPts val="0"/>
                        </a:spcAft>
                        <a:buNone/>
                      </a:pPr>
                      <a:endParaRPr dirty="0">
                        <a:solidFill>
                          <a:srgbClr val="FF0000"/>
                        </a:solidFill>
                      </a:endParaRPr>
                    </a:p>
                  </a:txBody>
                  <a:tcPr marL="91450" marR="91450" marT="45725" marB="45725" anchor="ctr"/>
                </a:tc>
                <a:tc>
                  <a:txBody>
                    <a:bodyPr/>
                    <a:lstStyle/>
                    <a:p>
                      <a:pPr marL="0" marR="0" lvl="0" indent="0" algn="ctr" rtl="0">
                        <a:spcBef>
                          <a:spcPts val="0"/>
                        </a:spcBef>
                        <a:spcAft>
                          <a:spcPts val="0"/>
                        </a:spcAft>
                        <a:buNone/>
                      </a:pPr>
                      <a:r>
                        <a:rPr lang="en-US" sz="1600" b="1" dirty="0" smtClean="0">
                          <a:latin typeface="Proxima Nova"/>
                          <a:ea typeface="Proxima Nova"/>
                          <a:cs typeface="Proxima Nova"/>
                          <a:sym typeface="Proxima Nova"/>
                        </a:rPr>
                        <a:t>Canoga Park,</a:t>
                      </a:r>
                    </a:p>
                    <a:p>
                      <a:pPr marL="0" marR="0" lvl="0" indent="0" algn="ctr" rtl="0">
                        <a:spcBef>
                          <a:spcPts val="0"/>
                        </a:spcBef>
                        <a:spcAft>
                          <a:spcPts val="0"/>
                        </a:spcAft>
                        <a:buNone/>
                      </a:pPr>
                      <a:r>
                        <a:rPr lang="en-US" sz="1600" b="1" dirty="0" smtClean="0">
                          <a:latin typeface="Proxima Nova"/>
                          <a:ea typeface="Proxima Nova"/>
                          <a:cs typeface="Proxima Nova"/>
                          <a:sym typeface="Proxima Nova"/>
                        </a:rPr>
                        <a:t>South Valley</a:t>
                      </a:r>
                    </a:p>
                    <a:p>
                      <a:pPr marL="0" marR="0" lvl="0" indent="0" algn="ctr" rtl="0">
                        <a:spcBef>
                          <a:spcPts val="0"/>
                        </a:spcBef>
                        <a:spcAft>
                          <a:spcPts val="0"/>
                        </a:spcAft>
                        <a:buNone/>
                      </a:pPr>
                      <a:endParaRPr lang="en-US" sz="1600" dirty="0" smtClean="0"/>
                    </a:p>
                    <a:p>
                      <a:pPr marL="0" marR="0" lvl="0" indent="0" algn="ctr" rtl="0">
                        <a:spcBef>
                          <a:spcPts val="0"/>
                        </a:spcBef>
                        <a:spcAft>
                          <a:spcPts val="0"/>
                        </a:spcAft>
                        <a:buNone/>
                      </a:pPr>
                      <a:r>
                        <a:rPr lang="en-US" sz="1400" dirty="0" smtClean="0">
                          <a:latin typeface="Proxima Nova"/>
                          <a:ea typeface="Proxima Nova"/>
                          <a:cs typeface="Proxima Nova"/>
                          <a:sym typeface="Proxima Nova"/>
                        </a:rPr>
                        <a:t>21010 Van Owen Street</a:t>
                      </a:r>
                      <a:endParaRPr lang="en-US" dirty="0" smtClean="0"/>
                    </a:p>
                    <a:p>
                      <a:pPr marL="0" marR="0" lvl="0" indent="0" algn="ctr" rtl="0">
                        <a:spcBef>
                          <a:spcPts val="0"/>
                        </a:spcBef>
                        <a:spcAft>
                          <a:spcPts val="0"/>
                        </a:spcAft>
                        <a:buNone/>
                      </a:pPr>
                      <a:r>
                        <a:rPr lang="en-US" sz="1400" dirty="0" smtClean="0">
                          <a:latin typeface="Proxima Nova"/>
                          <a:ea typeface="Proxima Nova"/>
                          <a:cs typeface="Proxima Nova"/>
                          <a:sym typeface="Proxima Nova"/>
                        </a:rPr>
                        <a:t>Canoga Park CA 91303</a:t>
                      </a:r>
                      <a:endParaRPr lang="en-US" dirty="0" smtClean="0"/>
                    </a:p>
                    <a:p>
                      <a:pPr marL="0" marR="0" lvl="0" indent="0" algn="ctr" rtl="0">
                        <a:spcBef>
                          <a:spcPts val="0"/>
                        </a:spcBef>
                        <a:spcAft>
                          <a:spcPts val="0"/>
                        </a:spcAft>
                        <a:buNone/>
                      </a:pPr>
                      <a:r>
                        <a:rPr lang="en-US" sz="1400" dirty="0" smtClean="0">
                          <a:latin typeface="Proxima Nova"/>
                          <a:ea typeface="Proxima Nova"/>
                          <a:cs typeface="Proxima Nova"/>
                          <a:sym typeface="Proxima Nova"/>
                        </a:rPr>
                        <a:t>818-596-4110</a:t>
                      </a:r>
                      <a:endParaRPr lang="en-US" dirty="0" smtClean="0"/>
                    </a:p>
                    <a:p>
                      <a:pPr marL="0" marR="0" lvl="0" indent="0" algn="ctr" rtl="0">
                        <a:spcBef>
                          <a:spcPts val="0"/>
                        </a:spcBef>
                        <a:spcAft>
                          <a:spcPts val="0"/>
                        </a:spcAft>
                        <a:buNone/>
                      </a:pPr>
                      <a:r>
                        <a:rPr lang="en-US" sz="1400" dirty="0" smtClean="0">
                          <a:latin typeface="Proxima Nova"/>
                          <a:ea typeface="Proxima Nova"/>
                          <a:cs typeface="Proxima Nova"/>
                          <a:sym typeface="Proxima Nova"/>
                        </a:rPr>
                        <a:t>818-596-4448  </a:t>
                      </a:r>
                      <a:endParaRPr lang="en-US" dirty="0" smtClean="0"/>
                    </a:p>
                    <a:p>
                      <a:pPr marL="0" marR="0" lvl="0" indent="0" algn="ctr" rtl="0">
                        <a:spcBef>
                          <a:spcPts val="0"/>
                        </a:spcBef>
                        <a:spcAft>
                          <a:spcPts val="0"/>
                        </a:spcAft>
                        <a:buNone/>
                      </a:pPr>
                      <a:endParaRPr lang="en-US" sz="1100" dirty="0" smtClean="0">
                        <a:latin typeface="Proxima Nova"/>
                        <a:ea typeface="Proxima Nova"/>
                        <a:cs typeface="Proxima Nova"/>
                        <a:sym typeface="Proxima Nova"/>
                      </a:endParaRPr>
                    </a:p>
                    <a:p>
                      <a:pPr marL="0" marR="0" lvl="0" indent="0" algn="ctr" rtl="0">
                        <a:spcBef>
                          <a:spcPts val="0"/>
                        </a:spcBef>
                        <a:spcAft>
                          <a:spcPts val="0"/>
                        </a:spcAft>
                        <a:buNone/>
                      </a:pPr>
                      <a:endParaRPr lang="en-US" sz="1100" dirty="0" smtClean="0">
                        <a:latin typeface="Proxima Nova"/>
                        <a:ea typeface="Proxima Nova"/>
                        <a:cs typeface="Proxima Nova"/>
                        <a:sym typeface="Proxima Nova"/>
                      </a:endParaRPr>
                    </a:p>
                    <a:p>
                      <a:pPr marL="0" marR="0" lvl="0" indent="0" algn="l" rtl="0">
                        <a:spcBef>
                          <a:spcPts val="0"/>
                        </a:spcBef>
                        <a:spcAft>
                          <a:spcPts val="0"/>
                        </a:spcAft>
                        <a:buNone/>
                      </a:pPr>
                      <a:r>
                        <a:rPr lang="en-US" sz="1100" i="1" dirty="0" smtClean="0">
                          <a:latin typeface="Proxima Nova"/>
                          <a:ea typeface="Proxima Nova"/>
                          <a:cs typeface="Proxima Nova"/>
                          <a:sym typeface="Proxima Nova"/>
                        </a:rPr>
                        <a:t>Operated by: </a:t>
                      </a:r>
                      <a:r>
                        <a:rPr lang="en-US" sz="1100" i="1" dirty="0" err="1" smtClean="0">
                          <a:latin typeface="Proxima Nova"/>
                          <a:ea typeface="Proxima Nova"/>
                          <a:cs typeface="Proxima Nova"/>
                          <a:sym typeface="Proxima Nova"/>
                        </a:rPr>
                        <a:t>Equus</a:t>
                      </a:r>
                      <a:r>
                        <a:rPr lang="en-US" sz="1100" i="1" dirty="0" smtClean="0">
                          <a:latin typeface="Proxima Nova"/>
                          <a:ea typeface="Proxima Nova"/>
                          <a:cs typeface="Proxima Nova"/>
                          <a:sym typeface="Proxima Nova"/>
                        </a:rPr>
                        <a:t> Workforce Services</a:t>
                      </a:r>
                      <a:endParaRPr lang="en-US" dirty="0" smtClean="0"/>
                    </a:p>
                    <a:p>
                      <a:pPr marL="0" marR="0" lvl="0" indent="0" algn="ctr" rtl="0">
                        <a:spcBef>
                          <a:spcPts val="0"/>
                        </a:spcBef>
                        <a:spcAft>
                          <a:spcPts val="0"/>
                        </a:spcAft>
                        <a:buNone/>
                      </a:pPr>
                      <a:endParaRPr dirty="0"/>
                    </a:p>
                  </a:txBody>
                  <a:tcPr marL="91450" marR="91450" marT="45725" marB="45725" anchor="ctr"/>
                </a:tc>
                <a:tc>
                  <a:txBody>
                    <a:bodyPr/>
                    <a:lstStyle/>
                    <a:p>
                      <a:pPr marL="0" marR="0" lvl="0" indent="0" algn="ctr" rtl="0">
                        <a:spcBef>
                          <a:spcPts val="0"/>
                        </a:spcBef>
                        <a:spcAft>
                          <a:spcPts val="0"/>
                        </a:spcAft>
                        <a:buNone/>
                      </a:pPr>
                      <a:r>
                        <a:rPr lang="en-US" sz="1600" b="1" dirty="0" smtClean="0">
                          <a:latin typeface="Proxima Nova"/>
                          <a:ea typeface="Proxima Nova"/>
                          <a:cs typeface="Proxima Nova"/>
                          <a:sym typeface="Proxima Nova"/>
                        </a:rPr>
                        <a:t>Sun Valley,</a:t>
                      </a:r>
                    </a:p>
                    <a:p>
                      <a:pPr marL="0" marR="0" lvl="0" indent="0" algn="ctr" rtl="0">
                        <a:spcBef>
                          <a:spcPts val="0"/>
                        </a:spcBef>
                        <a:spcAft>
                          <a:spcPts val="0"/>
                        </a:spcAft>
                        <a:buNone/>
                      </a:pPr>
                      <a:r>
                        <a:rPr lang="en-US" sz="1600" b="1" dirty="0" smtClean="0">
                          <a:latin typeface="Proxima Nova"/>
                          <a:ea typeface="Proxima Nova"/>
                          <a:cs typeface="Proxima Nova"/>
                          <a:sym typeface="Proxima Nova"/>
                        </a:rPr>
                        <a:t>Southeast Valley</a:t>
                      </a:r>
                    </a:p>
                    <a:p>
                      <a:pPr marL="0" marR="0" lvl="0" indent="0" algn="ctr" rtl="0">
                        <a:spcBef>
                          <a:spcPts val="0"/>
                        </a:spcBef>
                        <a:spcAft>
                          <a:spcPts val="0"/>
                        </a:spcAft>
                        <a:buNone/>
                      </a:pPr>
                      <a:endParaRPr lang="en-US" sz="1600" dirty="0" smtClean="0"/>
                    </a:p>
                    <a:p>
                      <a:pPr marL="0" marR="0" lvl="0" indent="0" algn="ctr" rtl="0">
                        <a:spcBef>
                          <a:spcPts val="0"/>
                        </a:spcBef>
                        <a:spcAft>
                          <a:spcPts val="0"/>
                        </a:spcAft>
                        <a:buNone/>
                      </a:pPr>
                      <a:r>
                        <a:rPr lang="en-US" sz="1400" dirty="0" smtClean="0">
                          <a:latin typeface="Proxima Nova"/>
                          <a:ea typeface="Proxima Nova"/>
                          <a:cs typeface="Proxima Nova"/>
                          <a:sym typeface="Proxima Nova"/>
                        </a:rPr>
                        <a:t>9024 Laurel Canyon Blvd</a:t>
                      </a:r>
                      <a:endParaRPr lang="en-US" dirty="0" smtClean="0"/>
                    </a:p>
                    <a:p>
                      <a:pPr marL="0" marR="0" lvl="0" indent="0" algn="ctr" rtl="0">
                        <a:spcBef>
                          <a:spcPts val="0"/>
                        </a:spcBef>
                        <a:spcAft>
                          <a:spcPts val="0"/>
                        </a:spcAft>
                        <a:buNone/>
                      </a:pPr>
                      <a:r>
                        <a:rPr lang="en-US" sz="1400" dirty="0" smtClean="0">
                          <a:latin typeface="Proxima Nova"/>
                          <a:ea typeface="Proxima Nova"/>
                          <a:cs typeface="Proxima Nova"/>
                          <a:sym typeface="Proxima Nova"/>
                        </a:rPr>
                        <a:t>Sun Valley CA 91352</a:t>
                      </a:r>
                      <a:endParaRPr lang="en-US" dirty="0" smtClean="0"/>
                    </a:p>
                    <a:p>
                      <a:pPr marL="0" marR="0" lvl="0" indent="0" algn="ctr" rtl="0">
                        <a:spcBef>
                          <a:spcPts val="0"/>
                        </a:spcBef>
                        <a:spcAft>
                          <a:spcPts val="0"/>
                        </a:spcAft>
                        <a:buNone/>
                      </a:pPr>
                      <a:r>
                        <a:rPr lang="en-US" sz="1400" dirty="0" smtClean="0">
                          <a:latin typeface="Proxima Nova"/>
                          <a:ea typeface="Proxima Nova"/>
                          <a:cs typeface="Proxima Nova"/>
                          <a:sym typeface="Proxima Nova"/>
                        </a:rPr>
                        <a:t>  818-504-0334</a:t>
                      </a:r>
                      <a:endParaRPr lang="en-US" dirty="0" smtClean="0"/>
                    </a:p>
                    <a:p>
                      <a:pPr marL="0" marR="0" lvl="0" indent="0" algn="ctr" rtl="0">
                        <a:spcBef>
                          <a:spcPts val="0"/>
                        </a:spcBef>
                        <a:spcAft>
                          <a:spcPts val="0"/>
                        </a:spcAft>
                        <a:buNone/>
                      </a:pPr>
                      <a:r>
                        <a:rPr lang="en-US" sz="1400" dirty="0" smtClean="0">
                          <a:latin typeface="Proxima Nova"/>
                          <a:ea typeface="Proxima Nova"/>
                          <a:cs typeface="Proxima Nova"/>
                          <a:sym typeface="Proxima Nova"/>
                        </a:rPr>
                        <a:t>  711 for TRS</a:t>
                      </a:r>
                      <a:endParaRPr lang="en-US" dirty="0" smtClean="0"/>
                    </a:p>
                    <a:p>
                      <a:pPr marL="0" marR="0" lvl="0" indent="0" algn="ctr" rtl="0">
                        <a:spcBef>
                          <a:spcPts val="0"/>
                        </a:spcBef>
                        <a:spcAft>
                          <a:spcPts val="0"/>
                        </a:spcAft>
                        <a:buNone/>
                      </a:pPr>
                      <a:r>
                        <a:rPr lang="en-US" sz="1400" dirty="0" smtClean="0">
                          <a:latin typeface="Proxima Nova"/>
                          <a:ea typeface="Proxima Nova"/>
                          <a:cs typeface="Proxima Nova"/>
                          <a:sym typeface="Proxima Nova"/>
                        </a:rPr>
                        <a:t>  818-504-2625 ext. 108</a:t>
                      </a:r>
                    </a:p>
                    <a:p>
                      <a:pPr marL="0" marR="0" lvl="0" indent="0" algn="l" rtl="0">
                        <a:spcBef>
                          <a:spcPts val="0"/>
                        </a:spcBef>
                        <a:spcAft>
                          <a:spcPts val="0"/>
                        </a:spcAft>
                        <a:buNone/>
                      </a:pPr>
                      <a:endParaRPr lang="en-US" sz="1100" dirty="0" smtClean="0">
                        <a:latin typeface="Proxima Nova"/>
                        <a:ea typeface="Proxima Nova"/>
                        <a:cs typeface="Proxima Nova"/>
                        <a:sym typeface="Proxima Nova"/>
                      </a:endParaRPr>
                    </a:p>
                    <a:p>
                      <a:pPr marL="0" marR="0" lvl="0" indent="0" algn="l" rtl="0">
                        <a:spcBef>
                          <a:spcPts val="0"/>
                        </a:spcBef>
                        <a:spcAft>
                          <a:spcPts val="0"/>
                        </a:spcAft>
                        <a:buNone/>
                      </a:pPr>
                      <a:r>
                        <a:rPr lang="en-US" sz="1100" i="1" dirty="0" smtClean="0">
                          <a:latin typeface="Proxima Nova"/>
                          <a:ea typeface="Proxima Nova"/>
                          <a:cs typeface="Proxima Nova"/>
                          <a:sym typeface="Proxima Nova"/>
                        </a:rPr>
                        <a:t>Operated by: El Proyecto del Barrio, </a:t>
                      </a:r>
                      <a:r>
                        <a:rPr lang="en-US" sz="1100" i="1" dirty="0" err="1" smtClean="0">
                          <a:latin typeface="Proxima Nova"/>
                          <a:ea typeface="Proxima Nova"/>
                          <a:cs typeface="Proxima Nova"/>
                          <a:sym typeface="Proxima Nova"/>
                        </a:rPr>
                        <a:t>Inc</a:t>
                      </a:r>
                      <a:endParaRPr lang="en-US" sz="1100" i="1" dirty="0" smtClean="0">
                        <a:latin typeface="Proxima Nova"/>
                        <a:ea typeface="Proxima Nova"/>
                        <a:cs typeface="Proxima Nova"/>
                        <a:sym typeface="Proxima Nova"/>
                      </a:endParaRPr>
                    </a:p>
                    <a:p>
                      <a:pPr marL="0" marR="0" lvl="0" indent="0" algn="ctr" rtl="0">
                        <a:spcBef>
                          <a:spcPts val="0"/>
                        </a:spcBef>
                        <a:spcAft>
                          <a:spcPts val="0"/>
                        </a:spcAft>
                        <a:buNone/>
                      </a:pPr>
                      <a:endParaRPr dirty="0"/>
                    </a:p>
                  </a:txBody>
                  <a:tcPr marL="91450" marR="91450" marT="45725" marB="45725" anchor="ctr"/>
                </a:tc>
              </a:tr>
            </a:tbl>
          </a:graphicData>
        </a:graphic>
      </p:graphicFrame>
      <p:sp>
        <p:nvSpPr>
          <p:cNvPr id="182" name="Google Shape;182;p12"/>
          <p:cNvSpPr txBox="1"/>
          <p:nvPr/>
        </p:nvSpPr>
        <p:spPr>
          <a:xfrm>
            <a:off x="677334" y="222526"/>
            <a:ext cx="11084136" cy="132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D300"/>
              </a:buClr>
              <a:buSzPts val="4000"/>
              <a:buFont typeface="Proxima Nova"/>
              <a:buNone/>
            </a:pPr>
            <a:r>
              <a:rPr lang="en-US" sz="4000" b="1">
                <a:solidFill>
                  <a:srgbClr val="FFD300"/>
                </a:solidFill>
                <a:latin typeface="Proxima Nova"/>
                <a:ea typeface="Proxima Nova"/>
                <a:cs typeface="Proxima Nova"/>
                <a:sym typeface="Proxima Nova"/>
              </a:rPr>
              <a:t>WHERE TO APPLY FOR TLH AND/OR BRIDGE</a:t>
            </a:r>
            <a:endParaRPr sz="4000" b="1">
              <a:solidFill>
                <a:srgbClr val="FFD300"/>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13"/>
          <p:cNvSpPr txBox="1">
            <a:spLocks noGrp="1"/>
          </p:cNvSpPr>
          <p:nvPr>
            <p:ph type="title"/>
          </p:nvPr>
        </p:nvSpPr>
        <p:spPr>
          <a:xfrm>
            <a:off x="951653" y="805774"/>
            <a:ext cx="10089727" cy="91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US" sz="2400">
                <a:solidFill>
                  <a:schemeClr val="lt1"/>
                </a:solidFill>
                <a:latin typeface="Proxima Nova"/>
                <a:ea typeface="Proxima Nova"/>
                <a:cs typeface="Proxima Nova"/>
                <a:sym typeface="Proxima Nova"/>
              </a:rPr>
              <a:t>These </a:t>
            </a:r>
            <a:r>
              <a:rPr lang="en-US" sz="2400" b="1">
                <a:solidFill>
                  <a:srgbClr val="FFD300"/>
                </a:solidFill>
                <a:latin typeface="Proxima Nova"/>
                <a:ea typeface="Proxima Nova"/>
                <a:cs typeface="Proxima Nova"/>
                <a:sym typeface="Proxima Nova"/>
              </a:rPr>
              <a:t>WorkSource Centers</a:t>
            </a:r>
            <a:r>
              <a:rPr lang="en-US" sz="2400">
                <a:solidFill>
                  <a:schemeClr val="lt1"/>
                </a:solidFill>
                <a:latin typeface="Proxima Nova"/>
                <a:ea typeface="Proxima Nova"/>
                <a:cs typeface="Proxima Nova"/>
                <a:sym typeface="Proxima Nova"/>
              </a:rPr>
              <a:t> act as your personal employment agency and their services are always free. We encourage that candidates enroll with their WorkSource Center to benefit from the supportive services and resources available!</a:t>
            </a:r>
            <a:endParaRPr sz="2400">
              <a:solidFill>
                <a:schemeClr val="lt1"/>
              </a:solidFill>
              <a:latin typeface="Proxima Nova"/>
              <a:ea typeface="Proxima Nova"/>
              <a:cs typeface="Proxima Nova"/>
              <a:sym typeface="Proxima Nova"/>
            </a:endParaRPr>
          </a:p>
        </p:txBody>
      </p:sp>
      <p:sp>
        <p:nvSpPr>
          <p:cNvPr id="189" name="Google Shape;189;p13"/>
          <p:cNvSpPr txBox="1"/>
          <p:nvPr/>
        </p:nvSpPr>
        <p:spPr>
          <a:xfrm>
            <a:off x="1926304" y="1968726"/>
            <a:ext cx="9233582" cy="4525963"/>
          </a:xfrm>
          <a:prstGeom prst="rect">
            <a:avLst/>
          </a:prstGeom>
          <a:noFill/>
          <a:ln>
            <a:noFill/>
          </a:ln>
        </p:spPr>
        <p:txBody>
          <a:bodyPr spcFirstLastPara="1" wrap="square" lIns="91425" tIns="45700" rIns="91425" bIns="45700" anchor="t" anchorCtr="0">
            <a:normAutofit/>
          </a:bodyPr>
          <a:lstStyle/>
          <a:p>
            <a:pPr marL="457200" marR="0" lvl="0" indent="-457200" algn="ctr" rtl="0">
              <a:spcBef>
                <a:spcPts val="0"/>
              </a:spcBef>
              <a:spcAft>
                <a:spcPts val="0"/>
              </a:spcAft>
              <a:buClr>
                <a:srgbClr val="FFD300"/>
              </a:buClr>
              <a:buSzPts val="3200"/>
              <a:buFont typeface="Noto Sans Symbols"/>
              <a:buChar char="❖"/>
            </a:pPr>
            <a:r>
              <a:rPr lang="en-US" sz="3200" b="1">
                <a:solidFill>
                  <a:srgbClr val="FFD300"/>
                </a:solidFill>
                <a:latin typeface="Proxima Nova"/>
                <a:ea typeface="Proxima Nova"/>
                <a:cs typeface="Proxima Nova"/>
                <a:sym typeface="Proxima Nova"/>
              </a:rPr>
              <a:t>Employment</a:t>
            </a:r>
            <a:r>
              <a:rPr lang="en-US" sz="3200">
                <a:solidFill>
                  <a:srgbClr val="0776BC"/>
                </a:solidFill>
                <a:latin typeface="Proxima Nova"/>
                <a:ea typeface="Proxima Nova"/>
                <a:cs typeface="Proxima Nova"/>
                <a:sym typeface="Proxima Nova"/>
              </a:rPr>
              <a:t> Support</a:t>
            </a:r>
            <a:endParaRPr/>
          </a:p>
          <a:p>
            <a:pPr marL="914400" marR="0" lvl="1" indent="-457200" algn="l" rtl="0">
              <a:spcBef>
                <a:spcPts val="480"/>
              </a:spcBef>
              <a:spcAft>
                <a:spcPts val="0"/>
              </a:spcAft>
              <a:buClr>
                <a:schemeClr val="lt1"/>
              </a:buClr>
              <a:buSzPts val="2400"/>
              <a:buFont typeface="Noto Sans Symbols"/>
              <a:buChar char="✔"/>
            </a:pPr>
            <a:r>
              <a:rPr lang="en-US" sz="2400" b="0" i="0" u="none" strike="noStrike" cap="none">
                <a:solidFill>
                  <a:schemeClr val="lt1"/>
                </a:solidFill>
                <a:latin typeface="Proxima Nova"/>
                <a:ea typeface="Proxima Nova"/>
                <a:cs typeface="Proxima Nova"/>
                <a:sym typeface="Proxima Nova"/>
              </a:rPr>
              <a:t>Job Training, Resume Building and Interview Skills</a:t>
            </a:r>
            <a:endParaRPr/>
          </a:p>
          <a:p>
            <a:pPr marL="914400" marR="0" lvl="1" indent="-457200" algn="l" rtl="0">
              <a:spcBef>
                <a:spcPts val="480"/>
              </a:spcBef>
              <a:spcAft>
                <a:spcPts val="0"/>
              </a:spcAft>
              <a:buClr>
                <a:schemeClr val="lt1"/>
              </a:buClr>
              <a:buSzPts val="2400"/>
              <a:buFont typeface="Noto Sans Symbols"/>
              <a:buChar char="✔"/>
            </a:pPr>
            <a:r>
              <a:rPr lang="en-US" sz="2400" b="0" i="0" u="none" strike="noStrike" cap="none">
                <a:solidFill>
                  <a:schemeClr val="lt1"/>
                </a:solidFill>
                <a:latin typeface="Proxima Nova"/>
                <a:ea typeface="Proxima Nova"/>
                <a:cs typeface="Proxima Nova"/>
                <a:sym typeface="Proxima Nova"/>
              </a:rPr>
              <a:t>Phone and Computer Access, Skills Workshops</a:t>
            </a:r>
            <a:endParaRPr/>
          </a:p>
          <a:p>
            <a:pPr marL="914400" marR="0" lvl="1" indent="-457200" algn="l" rtl="0">
              <a:spcBef>
                <a:spcPts val="480"/>
              </a:spcBef>
              <a:spcAft>
                <a:spcPts val="0"/>
              </a:spcAft>
              <a:buClr>
                <a:schemeClr val="lt1"/>
              </a:buClr>
              <a:buSzPts val="2400"/>
              <a:buFont typeface="Noto Sans Symbols"/>
              <a:buChar char="✔"/>
            </a:pPr>
            <a:r>
              <a:rPr lang="en-US" sz="2400" b="0" i="0" u="none" strike="noStrike" cap="none">
                <a:solidFill>
                  <a:schemeClr val="lt1"/>
                </a:solidFill>
                <a:latin typeface="Proxima Nova"/>
                <a:ea typeface="Proxima Nova"/>
                <a:cs typeface="Proxima Nova"/>
                <a:sym typeface="Proxima Nova"/>
              </a:rPr>
              <a:t>Employment Referrals</a:t>
            </a:r>
            <a:endParaRPr/>
          </a:p>
          <a:p>
            <a:pPr marL="914400" marR="0" lvl="1" indent="-457200" algn="l" rtl="0">
              <a:spcBef>
                <a:spcPts val="480"/>
              </a:spcBef>
              <a:spcAft>
                <a:spcPts val="0"/>
              </a:spcAft>
              <a:buClr>
                <a:schemeClr val="lt1"/>
              </a:buClr>
              <a:buSzPts val="2400"/>
              <a:buFont typeface="Noto Sans Symbols"/>
              <a:buChar char="✔"/>
            </a:pPr>
            <a:r>
              <a:rPr lang="en-US" sz="2400" b="0" i="0" u="none" strike="noStrike" cap="none">
                <a:solidFill>
                  <a:schemeClr val="lt1"/>
                </a:solidFill>
                <a:latin typeface="Proxima Nova"/>
                <a:ea typeface="Proxima Nova"/>
                <a:cs typeface="Proxima Nova"/>
                <a:sym typeface="Proxima Nova"/>
              </a:rPr>
              <a:t>Career Guidance and Placement Assistance</a:t>
            </a:r>
            <a:endParaRPr/>
          </a:p>
          <a:p>
            <a:pPr marL="914400" marR="0" lvl="1" indent="-457200" algn="l" rtl="0">
              <a:spcBef>
                <a:spcPts val="480"/>
              </a:spcBef>
              <a:spcAft>
                <a:spcPts val="0"/>
              </a:spcAft>
              <a:buClr>
                <a:schemeClr val="lt1"/>
              </a:buClr>
              <a:buSzPts val="2400"/>
              <a:buFont typeface="Noto Sans Symbols"/>
              <a:buChar char="✔"/>
            </a:pPr>
            <a:r>
              <a:rPr lang="en-US" sz="2400" b="0" i="0" u="none" strike="noStrike" cap="none">
                <a:solidFill>
                  <a:schemeClr val="lt1"/>
                </a:solidFill>
                <a:latin typeface="Proxima Nova"/>
                <a:ea typeface="Proxima Nova"/>
                <a:cs typeface="Proxima Nova"/>
                <a:sym typeface="Proxima Nova"/>
              </a:rPr>
              <a:t>Customize Job Matching</a:t>
            </a:r>
            <a:endParaRPr/>
          </a:p>
          <a:p>
            <a:pPr marL="393192" marR="0" lvl="1" indent="0" algn="l" rtl="0">
              <a:spcBef>
                <a:spcPts val="560"/>
              </a:spcBef>
              <a:spcAft>
                <a:spcPts val="0"/>
              </a:spcAft>
              <a:buClr>
                <a:srgbClr val="888888"/>
              </a:buClr>
              <a:buSzPts val="2800"/>
              <a:buFont typeface="Arial"/>
              <a:buNone/>
            </a:pPr>
            <a:endParaRPr sz="2800" b="0" i="0" u="none" strike="noStrike" cap="none">
              <a:solidFill>
                <a:srgbClr val="1F497D"/>
              </a:solidFill>
              <a:latin typeface="Proxima Nova"/>
              <a:ea typeface="Proxima Nova"/>
              <a:cs typeface="Proxima Nova"/>
              <a:sym typeface="Proxima Nova"/>
            </a:endParaRPr>
          </a:p>
        </p:txBody>
      </p:sp>
      <p:sp>
        <p:nvSpPr>
          <p:cNvPr id="190" name="Google Shape;190;p13"/>
          <p:cNvSpPr/>
          <p:nvPr/>
        </p:nvSpPr>
        <p:spPr>
          <a:xfrm>
            <a:off x="3197512" y="5788936"/>
            <a:ext cx="58641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D300"/>
                </a:solidFill>
                <a:latin typeface="Proxima Nova"/>
                <a:ea typeface="Proxima Nova"/>
                <a:cs typeface="Proxima Nova"/>
                <a:sym typeface="Proxima Nova"/>
              </a:rPr>
              <a:t>https://lalocalhire.lacity.org/target-local-hire/resources</a:t>
            </a:r>
            <a:endParaRPr/>
          </a:p>
        </p:txBody>
      </p:sp>
      <p:sp>
        <p:nvSpPr>
          <p:cNvPr id="191" name="Google Shape;191;p13"/>
          <p:cNvSpPr/>
          <p:nvPr/>
        </p:nvSpPr>
        <p:spPr>
          <a:xfrm>
            <a:off x="4738799" y="6195723"/>
            <a:ext cx="26388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D300"/>
                </a:solidFill>
                <a:latin typeface="Proxima Nova"/>
                <a:ea typeface="Proxima Nova"/>
                <a:cs typeface="Proxima Nova"/>
                <a:sym typeface="Proxima Nova"/>
              </a:rPr>
              <a:t>https://ewddlacity.com/</a:t>
            </a:r>
            <a:endParaRPr/>
          </a:p>
        </p:txBody>
      </p:sp>
      <p:sp>
        <p:nvSpPr>
          <p:cNvPr id="192" name="Google Shape;192;p13"/>
          <p:cNvSpPr/>
          <p:nvPr/>
        </p:nvSpPr>
        <p:spPr>
          <a:xfrm>
            <a:off x="1720564" y="4915012"/>
            <a:ext cx="923358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Proxima Nova"/>
                <a:ea typeface="Proxima Nova"/>
                <a:cs typeface="Proxima Nova"/>
                <a:sym typeface="Proxima Nova"/>
              </a:rPr>
              <a:t>WorkSource Centers offer assistance in multiple languages, including Armenian, Farsi, Korean, Russian, Spanish and Tagalog. Find more information about the centers below:</a:t>
            </a:r>
            <a:endParaRPr sz="1800">
              <a:solidFill>
                <a:schemeClr val="lt1"/>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Google Shape;198;p14"/>
          <p:cNvSpPr txBox="1"/>
          <p:nvPr/>
        </p:nvSpPr>
        <p:spPr>
          <a:xfrm>
            <a:off x="3920364" y="1916975"/>
            <a:ext cx="7006716" cy="4525963"/>
          </a:xfrm>
          <a:prstGeom prst="rect">
            <a:avLst/>
          </a:prstGeom>
          <a:noFill/>
          <a:ln>
            <a:noFill/>
          </a:ln>
        </p:spPr>
        <p:txBody>
          <a:bodyPr spcFirstLastPara="1" wrap="square" lIns="91425" tIns="45700" rIns="91425" bIns="45700" anchor="t" anchorCtr="0">
            <a:normAutofit/>
          </a:bodyPr>
          <a:lstStyle/>
          <a:p>
            <a:pPr marL="457200" marR="0" lvl="0" indent="-457200" algn="l" rtl="0">
              <a:spcBef>
                <a:spcPts val="0"/>
              </a:spcBef>
              <a:spcAft>
                <a:spcPts val="0"/>
              </a:spcAft>
              <a:buClr>
                <a:srgbClr val="FFD300"/>
              </a:buClr>
              <a:buSzPts val="2400"/>
              <a:buFont typeface="Noto Sans Symbols"/>
              <a:buChar char="❖"/>
            </a:pPr>
            <a:r>
              <a:rPr lang="en-US" sz="2400" b="1">
                <a:solidFill>
                  <a:srgbClr val="FFD300"/>
                </a:solidFill>
                <a:latin typeface="Proxima Nova"/>
                <a:ea typeface="Proxima Nova"/>
                <a:cs typeface="Proxima Nova"/>
                <a:sym typeface="Proxima Nova"/>
              </a:rPr>
              <a:t>Staff that is ready to help you!</a:t>
            </a:r>
            <a:endParaRPr/>
          </a:p>
          <a:p>
            <a:pPr marL="914400" marR="0" lvl="1" indent="-457200" algn="l" rtl="0">
              <a:spcBef>
                <a:spcPts val="480"/>
              </a:spcBef>
              <a:spcAft>
                <a:spcPts val="0"/>
              </a:spcAft>
              <a:buClr>
                <a:schemeClr val="lt1"/>
              </a:buClr>
              <a:buSzPts val="2400"/>
              <a:buFont typeface="Noto Sans Symbols"/>
              <a:buChar char="✔"/>
            </a:pPr>
            <a:r>
              <a:rPr lang="en-US" sz="2400" b="0" i="0" u="none" strike="noStrike" cap="none">
                <a:solidFill>
                  <a:schemeClr val="lt1"/>
                </a:solidFill>
                <a:latin typeface="Proxima Nova"/>
                <a:ea typeface="Proxima Nova"/>
                <a:cs typeface="Proxima Nova"/>
                <a:sym typeface="Proxima Nova"/>
              </a:rPr>
              <a:t>Supportive Services</a:t>
            </a:r>
            <a:endParaRPr/>
          </a:p>
          <a:p>
            <a:pPr marL="914400" marR="0" lvl="1" indent="-457200" algn="l" rtl="0">
              <a:spcBef>
                <a:spcPts val="480"/>
              </a:spcBef>
              <a:spcAft>
                <a:spcPts val="0"/>
              </a:spcAft>
              <a:buClr>
                <a:schemeClr val="lt1"/>
              </a:buClr>
              <a:buSzPts val="2400"/>
              <a:buFont typeface="Noto Sans Symbols"/>
              <a:buChar char="✔"/>
            </a:pPr>
            <a:r>
              <a:rPr lang="en-US" sz="2400" b="0" i="0" u="none" strike="noStrike" cap="none">
                <a:solidFill>
                  <a:schemeClr val="lt1"/>
                </a:solidFill>
                <a:latin typeface="Proxima Nova"/>
                <a:ea typeface="Proxima Nova"/>
                <a:cs typeface="Proxima Nova"/>
                <a:sym typeface="Proxima Nova"/>
              </a:rPr>
              <a:t>Career Services</a:t>
            </a:r>
            <a:endParaRPr/>
          </a:p>
          <a:p>
            <a:pPr marL="914400" marR="0" lvl="1" indent="-457200" algn="l" rtl="0">
              <a:spcBef>
                <a:spcPts val="480"/>
              </a:spcBef>
              <a:spcAft>
                <a:spcPts val="0"/>
              </a:spcAft>
              <a:buClr>
                <a:schemeClr val="lt1"/>
              </a:buClr>
              <a:buSzPts val="2400"/>
              <a:buFont typeface="Noto Sans Symbols"/>
              <a:buChar char="✔"/>
            </a:pPr>
            <a:r>
              <a:rPr lang="en-US" sz="2400" b="0" i="0" u="none" strike="noStrike" cap="none">
                <a:solidFill>
                  <a:schemeClr val="lt1"/>
                </a:solidFill>
                <a:latin typeface="Proxima Nova"/>
                <a:ea typeface="Proxima Nova"/>
                <a:cs typeface="Proxima Nova"/>
                <a:sym typeface="Proxima Nova"/>
              </a:rPr>
              <a:t>Help with the TLH and BRIDGE Program Application</a:t>
            </a:r>
            <a:endParaRPr/>
          </a:p>
          <a:p>
            <a:pPr marL="393192" marR="0" lvl="1" indent="0" algn="l" rtl="0">
              <a:spcBef>
                <a:spcPts val="480"/>
              </a:spcBef>
              <a:spcAft>
                <a:spcPts val="0"/>
              </a:spcAft>
              <a:buClr>
                <a:srgbClr val="888888"/>
              </a:buClr>
              <a:buSzPts val="2400"/>
              <a:buFont typeface="Arial"/>
              <a:buNone/>
            </a:pPr>
            <a:endParaRPr sz="2400" b="0" i="0" u="none" strike="noStrike" cap="none">
              <a:solidFill>
                <a:schemeClr val="lt1"/>
              </a:solidFill>
              <a:latin typeface="Proxima Nova"/>
              <a:ea typeface="Proxima Nova"/>
              <a:cs typeface="Proxima Nova"/>
              <a:sym typeface="Proxima Nova"/>
            </a:endParaRPr>
          </a:p>
          <a:p>
            <a:pPr marL="457200" marR="0" lvl="0" indent="-457200" algn="l" rtl="0">
              <a:spcBef>
                <a:spcPts val="480"/>
              </a:spcBef>
              <a:spcAft>
                <a:spcPts val="0"/>
              </a:spcAft>
              <a:buClr>
                <a:srgbClr val="FFD300"/>
              </a:buClr>
              <a:buSzPts val="2400"/>
              <a:buFont typeface="Noto Sans Symbols"/>
              <a:buChar char="❖"/>
            </a:pPr>
            <a:r>
              <a:rPr lang="en-US" sz="2400" b="1">
                <a:solidFill>
                  <a:srgbClr val="FFD300"/>
                </a:solidFill>
                <a:latin typeface="Proxima Nova"/>
                <a:ea typeface="Proxima Nova"/>
                <a:cs typeface="Proxima Nova"/>
                <a:sym typeface="Proxima Nova"/>
              </a:rPr>
              <a:t>What if I only want to apply for the Program?</a:t>
            </a:r>
            <a:endParaRPr/>
          </a:p>
          <a:p>
            <a:pPr marL="914400" marR="0" lvl="1" indent="-457200" algn="l" rtl="0">
              <a:spcBef>
                <a:spcPts val="480"/>
              </a:spcBef>
              <a:spcAft>
                <a:spcPts val="0"/>
              </a:spcAft>
              <a:buClr>
                <a:schemeClr val="lt1"/>
              </a:buClr>
              <a:buSzPts val="2400"/>
              <a:buFont typeface="Noto Sans Symbols"/>
              <a:buChar char="✔"/>
            </a:pPr>
            <a:r>
              <a:rPr lang="en-US" sz="2400" b="0" i="0" u="none" strike="noStrike" cap="none">
                <a:solidFill>
                  <a:schemeClr val="lt1"/>
                </a:solidFill>
                <a:latin typeface="Proxima Nova"/>
                <a:ea typeface="Proxima Nova"/>
                <a:cs typeface="Proxima Nova"/>
                <a:sym typeface="Proxima Nova"/>
              </a:rPr>
              <a:t>Staff can help with the application only! </a:t>
            </a:r>
            <a:endParaRPr/>
          </a:p>
          <a:p>
            <a:pPr marL="1371600" marR="0" lvl="2" indent="-457200" algn="l" rtl="0">
              <a:spcBef>
                <a:spcPts val="480"/>
              </a:spcBef>
              <a:spcAft>
                <a:spcPts val="0"/>
              </a:spcAft>
              <a:buClr>
                <a:schemeClr val="lt1"/>
              </a:buClr>
              <a:buSzPts val="2400"/>
              <a:buFont typeface="Noto Sans Symbols"/>
              <a:buChar char="✔"/>
            </a:pPr>
            <a:r>
              <a:rPr lang="en-US" sz="2400" b="0" i="0" u="none" strike="noStrike" cap="none">
                <a:solidFill>
                  <a:schemeClr val="lt1"/>
                </a:solidFill>
                <a:latin typeface="Proxima Nova"/>
                <a:ea typeface="Proxima Nova"/>
                <a:cs typeface="Proxima Nova"/>
                <a:sym typeface="Proxima Nova"/>
              </a:rPr>
              <a:t>Register with your WorkSource Center to benefit from Employment Support!</a:t>
            </a:r>
            <a:endParaRPr/>
          </a:p>
        </p:txBody>
      </p:sp>
      <p:sp>
        <p:nvSpPr>
          <p:cNvPr id="199" name="Google Shape;199;p14"/>
          <p:cNvSpPr txBox="1"/>
          <p:nvPr/>
        </p:nvSpPr>
        <p:spPr>
          <a:xfrm>
            <a:off x="677334" y="336826"/>
            <a:ext cx="10546926" cy="132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D300"/>
              </a:buClr>
              <a:buSzPts val="4400"/>
              <a:buFont typeface="Proxima Nova"/>
              <a:buNone/>
            </a:pPr>
            <a:r>
              <a:rPr lang="en-US" sz="4400" b="1">
                <a:solidFill>
                  <a:srgbClr val="FFD300"/>
                </a:solidFill>
                <a:latin typeface="Proxima Nova"/>
                <a:ea typeface="Proxima Nova"/>
                <a:cs typeface="Proxima Nova"/>
                <a:sym typeface="Proxima Nova"/>
              </a:rPr>
              <a:t>WHAT TO EXPECT</a:t>
            </a:r>
            <a:endParaRPr/>
          </a:p>
          <a:p>
            <a:pPr marL="0" marR="0" lvl="0" indent="0" algn="l" rtl="0">
              <a:lnSpc>
                <a:spcPct val="90000"/>
              </a:lnSpc>
              <a:spcBef>
                <a:spcPts val="0"/>
              </a:spcBef>
              <a:spcAft>
                <a:spcPts val="0"/>
              </a:spcAft>
              <a:buClr>
                <a:srgbClr val="FFD300"/>
              </a:buClr>
              <a:buSzPts val="4400"/>
              <a:buFont typeface="Proxima Nova"/>
              <a:buNone/>
            </a:pPr>
            <a:r>
              <a:rPr lang="en-US" sz="4400" b="1">
                <a:solidFill>
                  <a:srgbClr val="FFD300"/>
                </a:solidFill>
                <a:latin typeface="Proxima Nova"/>
                <a:ea typeface="Proxima Nova"/>
                <a:cs typeface="Proxima Nova"/>
                <a:sym typeface="Proxima Nova"/>
              </a:rPr>
              <a:t>AT THE APPLICATION SITE</a:t>
            </a:r>
            <a:endParaRPr sz="4400" b="1">
              <a:solidFill>
                <a:srgbClr val="FFD300"/>
              </a:solidFill>
              <a:latin typeface="Proxima Nova"/>
              <a:ea typeface="Proxima Nova"/>
              <a:cs typeface="Proxima Nova"/>
              <a:sym typeface="Proxima Nova"/>
            </a:endParaRPr>
          </a:p>
        </p:txBody>
      </p:sp>
      <p:pic>
        <p:nvPicPr>
          <p:cNvPr id="200" name="Google Shape;200;p14"/>
          <p:cNvPicPr preferRelativeResize="0"/>
          <p:nvPr/>
        </p:nvPicPr>
        <p:blipFill rotWithShape="1">
          <a:blip r:embed="rId4">
            <a:alphaModFix/>
          </a:blip>
          <a:srcRect/>
          <a:stretch/>
        </p:blipFill>
        <p:spPr>
          <a:xfrm>
            <a:off x="1018739" y="2202725"/>
            <a:ext cx="2627431" cy="28559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
        <p:cNvGrpSpPr/>
        <p:nvPr/>
      </p:nvGrpSpPr>
      <p:grpSpPr>
        <a:xfrm>
          <a:off x="0" y="0"/>
          <a:ext cx="0" cy="0"/>
          <a:chOff x="0" y="0"/>
          <a:chExt cx="0" cy="0"/>
        </a:xfrm>
      </p:grpSpPr>
      <p:sp>
        <p:nvSpPr>
          <p:cNvPr id="206" name="Google Shape;206;p15"/>
          <p:cNvSpPr txBox="1">
            <a:spLocks noGrp="1"/>
          </p:cNvSpPr>
          <p:nvPr>
            <p:ph type="body" idx="1"/>
          </p:nvPr>
        </p:nvSpPr>
        <p:spPr>
          <a:xfrm>
            <a:off x="363823" y="1733869"/>
            <a:ext cx="11409075" cy="388077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200"/>
              <a:buChar char="•"/>
            </a:pPr>
            <a:r>
              <a:rPr lang="en-US" sz="2200">
                <a:solidFill>
                  <a:schemeClr val="lt1"/>
                </a:solidFill>
                <a:latin typeface="Proxima Nova"/>
                <a:ea typeface="Proxima Nova"/>
                <a:cs typeface="Proxima Nova"/>
                <a:sym typeface="Proxima Nova"/>
              </a:rPr>
              <a:t>After your application is approved for the </a:t>
            </a:r>
            <a:r>
              <a:rPr lang="en-US" sz="2200" b="1">
                <a:solidFill>
                  <a:schemeClr val="lt1"/>
                </a:solidFill>
                <a:latin typeface="Proxima Nova"/>
                <a:ea typeface="Proxima Nova"/>
                <a:cs typeface="Proxima Nova"/>
                <a:sym typeface="Proxima Nova"/>
              </a:rPr>
              <a:t>TLH</a:t>
            </a:r>
            <a:r>
              <a:rPr lang="en-US" sz="2200">
                <a:solidFill>
                  <a:schemeClr val="lt1"/>
                </a:solidFill>
                <a:latin typeface="Proxima Nova"/>
                <a:ea typeface="Proxima Nova"/>
                <a:cs typeface="Proxima Nova"/>
                <a:sym typeface="Proxima Nova"/>
              </a:rPr>
              <a:t> and/or </a:t>
            </a:r>
            <a:r>
              <a:rPr lang="en-US" sz="2200" b="1">
                <a:solidFill>
                  <a:schemeClr val="lt1"/>
                </a:solidFill>
                <a:latin typeface="Proxima Nova"/>
                <a:ea typeface="Proxima Nova"/>
                <a:cs typeface="Proxima Nova"/>
                <a:sym typeface="Proxima Nova"/>
              </a:rPr>
              <a:t>BRIDGE</a:t>
            </a:r>
            <a:r>
              <a:rPr lang="en-US" sz="2200">
                <a:solidFill>
                  <a:schemeClr val="lt1"/>
                </a:solidFill>
                <a:latin typeface="Proxima Nova"/>
                <a:ea typeface="Proxima Nova"/>
                <a:cs typeface="Proxima Nova"/>
                <a:sym typeface="Proxima Nova"/>
              </a:rPr>
              <a:t> Program, you will be in the </a:t>
            </a:r>
            <a:r>
              <a:rPr lang="en-US" sz="2200" b="1">
                <a:solidFill>
                  <a:schemeClr val="lt1"/>
                </a:solidFill>
                <a:latin typeface="Proxima Nova"/>
                <a:ea typeface="Proxima Nova"/>
                <a:cs typeface="Proxima Nova"/>
                <a:sym typeface="Proxima Nova"/>
              </a:rPr>
              <a:t>candidate pool </a:t>
            </a:r>
            <a:r>
              <a:rPr lang="en-US" sz="2200">
                <a:solidFill>
                  <a:schemeClr val="lt1"/>
                </a:solidFill>
                <a:latin typeface="Proxima Nova"/>
                <a:ea typeface="Proxima Nova"/>
                <a:cs typeface="Proxima Nova"/>
                <a:sym typeface="Proxima Nova"/>
              </a:rPr>
              <a:t>waiting to be </a:t>
            </a:r>
            <a:r>
              <a:rPr lang="en-US" sz="2200" b="1" i="1" u="sng">
                <a:solidFill>
                  <a:schemeClr val="lt1"/>
                </a:solidFill>
                <a:latin typeface="Proxima Nova"/>
                <a:ea typeface="Proxima Nova"/>
                <a:cs typeface="Proxima Nova"/>
                <a:sym typeface="Proxima Nova"/>
              </a:rPr>
              <a:t>randomly selected </a:t>
            </a:r>
            <a:r>
              <a:rPr lang="en-US" sz="2200">
                <a:solidFill>
                  <a:schemeClr val="lt1"/>
                </a:solidFill>
                <a:latin typeface="Proxima Nova"/>
                <a:ea typeface="Proxima Nova"/>
                <a:cs typeface="Proxima Nova"/>
                <a:sym typeface="Proxima Nova"/>
              </a:rPr>
              <a:t>for referral to City Departments for hiring consideration.</a:t>
            </a:r>
            <a:endParaRPr sz="2200">
              <a:solidFill>
                <a:schemeClr val="lt1"/>
              </a:solidFill>
              <a:latin typeface="Proxima Nova"/>
              <a:ea typeface="Proxima Nova"/>
              <a:cs typeface="Proxima Nova"/>
              <a:sym typeface="Proxima Nova"/>
            </a:endParaRPr>
          </a:p>
        </p:txBody>
      </p:sp>
      <p:sp>
        <p:nvSpPr>
          <p:cNvPr id="207" name="Google Shape;207;p15"/>
          <p:cNvSpPr txBox="1"/>
          <p:nvPr/>
        </p:nvSpPr>
        <p:spPr>
          <a:xfrm>
            <a:off x="677334" y="336826"/>
            <a:ext cx="10546926" cy="132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D300"/>
              </a:buClr>
              <a:buSzPts val="4400"/>
              <a:buFont typeface="Proxima Nova"/>
              <a:buNone/>
            </a:pPr>
            <a:r>
              <a:rPr lang="en-US" sz="4400" b="1">
                <a:solidFill>
                  <a:srgbClr val="FFD300"/>
                </a:solidFill>
                <a:latin typeface="Proxima Nova"/>
                <a:ea typeface="Proxima Nova"/>
                <a:cs typeface="Proxima Nova"/>
                <a:sym typeface="Proxima Nova"/>
              </a:rPr>
              <a:t>WHAT HAPPENS NEXT?</a:t>
            </a:r>
            <a:endParaRPr/>
          </a:p>
          <a:p>
            <a:pPr marL="0" marR="0" lvl="0" indent="0" algn="l" rtl="0">
              <a:lnSpc>
                <a:spcPct val="90000"/>
              </a:lnSpc>
              <a:spcBef>
                <a:spcPts val="0"/>
              </a:spcBef>
              <a:spcAft>
                <a:spcPts val="0"/>
              </a:spcAft>
              <a:buClr>
                <a:srgbClr val="FFD300"/>
              </a:buClr>
              <a:buSzPts val="4400"/>
              <a:buFont typeface="Proxima Nova"/>
              <a:buNone/>
            </a:pPr>
            <a:r>
              <a:rPr lang="en-US" sz="4400" b="1">
                <a:solidFill>
                  <a:srgbClr val="FFD300"/>
                </a:solidFill>
                <a:latin typeface="Proxima Nova"/>
                <a:ea typeface="Proxima Nova"/>
                <a:cs typeface="Proxima Nova"/>
                <a:sym typeface="Proxima Nova"/>
              </a:rPr>
              <a:t>REFERRAL AND HIRING PROCESS</a:t>
            </a:r>
            <a:endParaRPr sz="4400" b="1">
              <a:solidFill>
                <a:srgbClr val="FFD300"/>
              </a:solidFill>
              <a:latin typeface="Proxima Nova"/>
              <a:ea typeface="Proxima Nova"/>
              <a:cs typeface="Proxima Nova"/>
              <a:sym typeface="Proxima Nova"/>
            </a:endParaRPr>
          </a:p>
        </p:txBody>
      </p:sp>
      <p:pic>
        <p:nvPicPr>
          <p:cNvPr id="208" name="Google Shape;208;p15"/>
          <p:cNvPicPr preferRelativeResize="0"/>
          <p:nvPr/>
        </p:nvPicPr>
        <p:blipFill rotWithShape="1">
          <a:blip r:embed="rId4">
            <a:alphaModFix/>
          </a:blip>
          <a:srcRect/>
          <a:stretch/>
        </p:blipFill>
        <p:spPr>
          <a:xfrm>
            <a:off x="1165860" y="2663190"/>
            <a:ext cx="10058400" cy="56578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3"/>
        <p:cNvGrpSpPr/>
        <p:nvPr/>
      </p:nvGrpSpPr>
      <p:grpSpPr>
        <a:xfrm>
          <a:off x="0" y="0"/>
          <a:ext cx="0" cy="0"/>
          <a:chOff x="0" y="0"/>
          <a:chExt cx="0" cy="0"/>
        </a:xfrm>
      </p:grpSpPr>
      <p:sp>
        <p:nvSpPr>
          <p:cNvPr id="214" name="Google Shape;214;p16"/>
          <p:cNvSpPr txBox="1"/>
          <p:nvPr/>
        </p:nvSpPr>
        <p:spPr>
          <a:xfrm>
            <a:off x="677334" y="200253"/>
            <a:ext cx="11164146" cy="132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D300"/>
              </a:buClr>
              <a:buSzPts val="4000"/>
              <a:buFont typeface="Proxima Nova"/>
              <a:buNone/>
            </a:pPr>
            <a:r>
              <a:rPr lang="en-US" sz="4000" b="1">
                <a:solidFill>
                  <a:srgbClr val="FFD300"/>
                </a:solidFill>
                <a:latin typeface="Proxima Nova"/>
                <a:ea typeface="Proxima Nova"/>
                <a:cs typeface="Proxima Nova"/>
                <a:sym typeface="Proxima Nova"/>
              </a:rPr>
              <a:t>TLH &amp; BRIDGE CONDITIONS OF EMPLOYMENT</a:t>
            </a:r>
            <a:endParaRPr sz="4000" b="1">
              <a:solidFill>
                <a:srgbClr val="FFD300"/>
              </a:solidFill>
              <a:latin typeface="Proxima Nova"/>
              <a:ea typeface="Proxima Nova"/>
              <a:cs typeface="Proxima Nova"/>
              <a:sym typeface="Proxima Nova"/>
            </a:endParaRPr>
          </a:p>
        </p:txBody>
      </p:sp>
      <p:pic>
        <p:nvPicPr>
          <p:cNvPr id="215" name="Google Shape;215;p16"/>
          <p:cNvPicPr preferRelativeResize="0"/>
          <p:nvPr/>
        </p:nvPicPr>
        <p:blipFill rotWithShape="1">
          <a:blip r:embed="rId4">
            <a:alphaModFix/>
          </a:blip>
          <a:srcRect/>
          <a:stretch/>
        </p:blipFill>
        <p:spPr>
          <a:xfrm>
            <a:off x="677334" y="860653"/>
            <a:ext cx="11007090" cy="61914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17"/>
          <p:cNvSpPr/>
          <p:nvPr/>
        </p:nvSpPr>
        <p:spPr>
          <a:xfrm>
            <a:off x="846334" y="1545324"/>
            <a:ext cx="10208925" cy="2504162"/>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lt1"/>
              </a:buClr>
              <a:buSzPts val="2400"/>
              <a:buFont typeface="Arial"/>
              <a:buNone/>
            </a:pPr>
            <a:r>
              <a:rPr lang="en-US" sz="2400">
                <a:solidFill>
                  <a:schemeClr val="lt1"/>
                </a:solidFill>
                <a:latin typeface="Proxima Nova"/>
                <a:ea typeface="Proxima Nova"/>
                <a:cs typeface="Proxima Nova"/>
                <a:sym typeface="Proxima Nova"/>
              </a:rPr>
              <a:t>TLH</a:t>
            </a:r>
            <a:r>
              <a:rPr lang="en-US" sz="2400" b="0" i="0" u="none" strike="noStrike" cap="none">
                <a:solidFill>
                  <a:schemeClr val="lt1"/>
                </a:solidFill>
                <a:latin typeface="Proxima Nova"/>
                <a:ea typeface="Proxima Nova"/>
                <a:cs typeface="Proxima Nova"/>
                <a:sym typeface="Proxima Nova"/>
              </a:rPr>
              <a:t> and BRIDGE are an </a:t>
            </a:r>
            <a:r>
              <a:rPr lang="en-US" sz="2400" b="1" i="0" u="none" strike="noStrike" cap="none">
                <a:solidFill>
                  <a:schemeClr val="lt1"/>
                </a:solidFill>
                <a:latin typeface="Proxima Nova"/>
                <a:ea typeface="Proxima Nova"/>
                <a:cs typeface="Proxima Nova"/>
                <a:sym typeface="Proxima Nova"/>
              </a:rPr>
              <a:t>opportunity</a:t>
            </a:r>
            <a:r>
              <a:rPr lang="en-US" sz="2400" b="0" i="0" u="none" strike="noStrike" cap="none">
                <a:solidFill>
                  <a:schemeClr val="lt1"/>
                </a:solidFill>
                <a:latin typeface="Proxima Nova"/>
                <a:ea typeface="Proxima Nova"/>
                <a:cs typeface="Proxima Nova"/>
                <a:sym typeface="Proxima Nova"/>
              </a:rPr>
              <a:t> to be part of a </a:t>
            </a:r>
            <a:r>
              <a:rPr lang="en-US" sz="2400" b="1" i="0" u="none" strike="noStrike" cap="none">
                <a:solidFill>
                  <a:schemeClr val="lt1"/>
                </a:solidFill>
                <a:latin typeface="Proxima Nova"/>
                <a:ea typeface="Proxima Nova"/>
                <a:cs typeface="Proxima Nova"/>
                <a:sym typeface="Proxima Nova"/>
              </a:rPr>
              <a:t>candidate pool </a:t>
            </a:r>
            <a:r>
              <a:rPr lang="en-US" sz="2400" b="0" i="0" u="none" strike="noStrike" cap="none">
                <a:solidFill>
                  <a:schemeClr val="lt1"/>
                </a:solidFill>
                <a:latin typeface="Proxima Nova"/>
                <a:ea typeface="Proxima Nova"/>
                <a:cs typeface="Proxima Nova"/>
                <a:sym typeface="Proxima Nova"/>
              </a:rPr>
              <a:t>from which candidates will be</a:t>
            </a:r>
            <a:r>
              <a:rPr lang="en-US" sz="2400" b="1" i="0" u="none" strike="noStrike" cap="none">
                <a:solidFill>
                  <a:schemeClr val="lt1"/>
                </a:solidFill>
                <a:latin typeface="Proxima Nova"/>
                <a:ea typeface="Proxima Nova"/>
                <a:cs typeface="Proxima Nova"/>
                <a:sym typeface="Proxima Nova"/>
              </a:rPr>
              <a:t> randomly selected </a:t>
            </a:r>
            <a:r>
              <a:rPr lang="en-US" sz="2400" b="0" i="0" u="none" strike="noStrike" cap="none">
                <a:solidFill>
                  <a:schemeClr val="lt1"/>
                </a:solidFill>
                <a:latin typeface="Proxima Nova"/>
                <a:ea typeface="Proxima Nova"/>
                <a:cs typeface="Proxima Nova"/>
                <a:sym typeface="Proxima Nova"/>
              </a:rPr>
              <a:t>to participate in the </a:t>
            </a:r>
            <a:r>
              <a:rPr lang="en-US" sz="2400" b="1" i="0" u="none" strike="noStrike" cap="none">
                <a:solidFill>
                  <a:schemeClr val="lt1"/>
                </a:solidFill>
                <a:latin typeface="Proxima Nova"/>
                <a:ea typeface="Proxima Nova"/>
                <a:cs typeface="Proxima Nova"/>
                <a:sym typeface="Proxima Nova"/>
              </a:rPr>
              <a:t>hiring process</a:t>
            </a:r>
            <a:r>
              <a:rPr lang="en-US" sz="2400" b="0" i="0" u="none" strike="noStrike" cap="none">
                <a:solidFill>
                  <a:schemeClr val="lt1"/>
                </a:solidFill>
                <a:latin typeface="Proxima Nova"/>
                <a:ea typeface="Proxima Nova"/>
                <a:cs typeface="Proxima Nova"/>
                <a:sym typeface="Proxima Nova"/>
              </a:rPr>
              <a:t> with a City Department.</a:t>
            </a:r>
            <a:endParaRPr/>
          </a:p>
        </p:txBody>
      </p:sp>
      <p:sp>
        <p:nvSpPr>
          <p:cNvPr id="222" name="Google Shape;222;p17"/>
          <p:cNvSpPr/>
          <p:nvPr/>
        </p:nvSpPr>
        <p:spPr>
          <a:xfrm>
            <a:off x="2548347" y="4193973"/>
            <a:ext cx="7239000" cy="1676400"/>
          </a:xfrm>
          <a:prstGeom prst="roundRect">
            <a:avLst>
              <a:gd name="adj" fmla="val 16667"/>
            </a:avLst>
          </a:prstGeom>
          <a:solidFill>
            <a:srgbClr val="FFFFFF"/>
          </a:solidFill>
          <a:ln w="38100" cap="flat" cmpd="sng">
            <a:solidFill>
              <a:srgbClr val="FFD300"/>
            </a:solidFill>
            <a:prstDash val="dash"/>
            <a:round/>
            <a:headEnd type="none" w="sm" len="sm"/>
            <a:tailEnd type="none" w="sm" len="sm"/>
          </a:ln>
        </p:spPr>
        <p:txBody>
          <a:bodyPr spcFirstLastPara="1" wrap="square" lIns="91425" tIns="45700" rIns="91425" bIns="45700" anchor="ctr" anchorCtr="0">
            <a:noAutofit/>
          </a:bodyPr>
          <a:lstStyle/>
          <a:p>
            <a:pPr marL="285750" marR="0" lvl="0" indent="-171450" algn="l" rtl="0">
              <a:lnSpc>
                <a:spcPct val="100000"/>
              </a:lnSpc>
              <a:spcBef>
                <a:spcPts val="0"/>
              </a:spcBef>
              <a:spcAft>
                <a:spcPts val="0"/>
              </a:spcAft>
              <a:buClr>
                <a:schemeClr val="dk1"/>
              </a:buClr>
              <a:buSzPts val="1800"/>
              <a:buFont typeface="Noto Sans Symbols"/>
              <a:buNone/>
            </a:pPr>
            <a:endParaRPr sz="1800" b="1" i="0" u="none" strike="noStrike" cap="none">
              <a:solidFill>
                <a:srgbClr val="C0504D"/>
              </a:solidFill>
              <a:latin typeface="Proxima Nova"/>
              <a:ea typeface="Proxima Nova"/>
              <a:cs typeface="Proxima Nova"/>
              <a:sym typeface="Proxima Nova"/>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Proxima Nova"/>
              <a:ea typeface="Proxima Nova"/>
              <a:cs typeface="Proxima Nova"/>
              <a:sym typeface="Proxima Nova"/>
            </a:endParaRPr>
          </a:p>
          <a:p>
            <a:pPr marL="285750" marR="0" lvl="0" indent="-285750" algn="l" rtl="0">
              <a:lnSpc>
                <a:spcPct val="100000"/>
              </a:lnSpc>
              <a:spcBef>
                <a:spcPts val="0"/>
              </a:spcBef>
              <a:spcAft>
                <a:spcPts val="0"/>
              </a:spcAft>
              <a:buClr>
                <a:srgbClr val="C00000"/>
              </a:buClr>
              <a:buSzPts val="2000"/>
              <a:buFont typeface="Noto Sans Symbols"/>
              <a:buChar char="❖"/>
            </a:pPr>
            <a:r>
              <a:rPr lang="en-US" sz="2000" b="0" i="0" u="none" strike="noStrike" cap="none">
                <a:solidFill>
                  <a:srgbClr val="C00000"/>
                </a:solidFill>
                <a:latin typeface="Proxima Nova"/>
                <a:ea typeface="Proxima Nova"/>
                <a:cs typeface="Proxima Nova"/>
                <a:sym typeface="Proxima Nova"/>
              </a:rPr>
              <a:t>City jobs are not guaranteed</a:t>
            </a:r>
            <a:endParaRPr/>
          </a:p>
          <a:p>
            <a:pPr marL="285750" marR="0" lvl="0" indent="-285750" algn="l" rtl="0">
              <a:lnSpc>
                <a:spcPct val="100000"/>
              </a:lnSpc>
              <a:spcBef>
                <a:spcPts val="0"/>
              </a:spcBef>
              <a:spcAft>
                <a:spcPts val="0"/>
              </a:spcAft>
              <a:buClr>
                <a:srgbClr val="C00000"/>
              </a:buClr>
              <a:buSzPts val="2000"/>
              <a:buFont typeface="Noto Sans Symbols"/>
              <a:buChar char="❖"/>
            </a:pPr>
            <a:r>
              <a:rPr lang="en-US" sz="2000" b="0" i="0" u="none" strike="noStrike" cap="none">
                <a:solidFill>
                  <a:srgbClr val="C00000"/>
                </a:solidFill>
                <a:latin typeface="Proxima Nova"/>
                <a:ea typeface="Proxima Nova"/>
                <a:cs typeface="Proxima Nova"/>
                <a:sym typeface="Proxima Nova"/>
              </a:rPr>
              <a:t>Applications are active for one (1) year</a:t>
            </a:r>
            <a:endParaRPr/>
          </a:p>
          <a:p>
            <a:pPr marL="285750" marR="0" lvl="0" indent="-285750" algn="l" rtl="0">
              <a:lnSpc>
                <a:spcPct val="100000"/>
              </a:lnSpc>
              <a:spcBef>
                <a:spcPts val="0"/>
              </a:spcBef>
              <a:spcAft>
                <a:spcPts val="0"/>
              </a:spcAft>
              <a:buClr>
                <a:srgbClr val="C00000"/>
              </a:buClr>
              <a:buSzPts val="2000"/>
              <a:buFont typeface="Noto Sans Symbols"/>
              <a:buChar char="❖"/>
            </a:pPr>
            <a:r>
              <a:rPr lang="en-US" sz="2000" b="0" i="0" u="none" strike="noStrike" cap="none">
                <a:solidFill>
                  <a:srgbClr val="C00000"/>
                </a:solidFill>
                <a:latin typeface="Proxima Nova"/>
                <a:ea typeface="Proxima Nova"/>
                <a:cs typeface="Proxima Nova"/>
                <a:sym typeface="Proxima Nova"/>
              </a:rPr>
              <a:t>Applications can be renewed after one (1) year.</a:t>
            </a:r>
            <a:endParaRPr/>
          </a:p>
          <a:p>
            <a:pPr marL="285750" marR="0" lvl="0" indent="-285750" algn="l" rtl="0">
              <a:lnSpc>
                <a:spcPct val="100000"/>
              </a:lnSpc>
              <a:spcBef>
                <a:spcPts val="0"/>
              </a:spcBef>
              <a:spcAft>
                <a:spcPts val="0"/>
              </a:spcAft>
              <a:buClr>
                <a:srgbClr val="C00000"/>
              </a:buClr>
              <a:buSzPts val="2000"/>
              <a:buFont typeface="Noto Sans Symbols"/>
              <a:buChar char="❖"/>
            </a:pPr>
            <a:r>
              <a:rPr lang="en-US" sz="2000" b="0" i="0" u="none" strike="noStrike" cap="none">
                <a:solidFill>
                  <a:srgbClr val="C00000"/>
                </a:solidFill>
                <a:latin typeface="Proxima Nova"/>
                <a:ea typeface="Proxima Nova"/>
                <a:cs typeface="Proxima Nova"/>
                <a:sym typeface="Proxima Nova"/>
              </a:rPr>
              <a:t>The number of referrals will depend on the number of vacancies available.</a:t>
            </a:r>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C0504D"/>
              </a:solidFill>
              <a:latin typeface="Proxima Nova"/>
              <a:ea typeface="Proxima Nova"/>
              <a:cs typeface="Proxima Nova"/>
              <a:sym typeface="Proxima Nova"/>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Proxima Nova"/>
              <a:ea typeface="Proxima Nova"/>
              <a:cs typeface="Proxima Nova"/>
              <a:sym typeface="Proxima Nova"/>
            </a:endParaRPr>
          </a:p>
        </p:txBody>
      </p:sp>
      <p:sp>
        <p:nvSpPr>
          <p:cNvPr id="223" name="Google Shape;223;p17"/>
          <p:cNvSpPr txBox="1"/>
          <p:nvPr/>
        </p:nvSpPr>
        <p:spPr>
          <a:xfrm>
            <a:off x="677334" y="336826"/>
            <a:ext cx="10546926" cy="132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D300"/>
              </a:buClr>
              <a:buSzPts val="4400"/>
              <a:buFont typeface="Proxima Nova"/>
              <a:buNone/>
            </a:pPr>
            <a:r>
              <a:rPr lang="en-US" sz="4400" b="1">
                <a:solidFill>
                  <a:srgbClr val="FFD300"/>
                </a:solidFill>
                <a:latin typeface="Proxima Nova"/>
                <a:ea typeface="Proxima Nova"/>
                <a:cs typeface="Proxima Nova"/>
                <a:sym typeface="Proxima Nova"/>
              </a:rPr>
              <a:t>IMPORTANT REMINDERS</a:t>
            </a:r>
            <a:endParaRPr sz="4400" b="1">
              <a:solidFill>
                <a:srgbClr val="FFD300"/>
              </a:solidFill>
              <a:latin typeface="Proxima Nova"/>
              <a:ea typeface="Proxima Nova"/>
              <a:cs typeface="Proxima Nova"/>
              <a:sym typeface="Proxima Nova"/>
            </a:endParaRPr>
          </a:p>
        </p:txBody>
      </p:sp>
      <p:sp>
        <p:nvSpPr>
          <p:cNvPr id="224" name="Google Shape;224;p17"/>
          <p:cNvSpPr txBox="1"/>
          <p:nvPr/>
        </p:nvSpPr>
        <p:spPr>
          <a:xfrm>
            <a:off x="2417143" y="3101773"/>
            <a:ext cx="7801277" cy="132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D300"/>
              </a:buClr>
              <a:buSzPts val="3200"/>
              <a:buFont typeface="Proxima Nova"/>
              <a:buNone/>
            </a:pPr>
            <a:r>
              <a:rPr lang="en-US" sz="3200" b="1">
                <a:solidFill>
                  <a:srgbClr val="FFD300"/>
                </a:solidFill>
                <a:latin typeface="Proxima Nova"/>
                <a:ea typeface="Proxima Nova"/>
                <a:cs typeface="Proxima Nova"/>
                <a:sym typeface="Proxima Nova"/>
              </a:rPr>
              <a:t>IMPORTANT NOTICE</a:t>
            </a:r>
            <a:endParaRPr sz="3200" b="1">
              <a:solidFill>
                <a:srgbClr val="FFD300"/>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sp>
        <p:nvSpPr>
          <p:cNvPr id="230" name="Google Shape;230;p18"/>
          <p:cNvSpPr txBox="1"/>
          <p:nvPr/>
        </p:nvSpPr>
        <p:spPr>
          <a:xfrm>
            <a:off x="677334" y="108226"/>
            <a:ext cx="10546926" cy="132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D300"/>
              </a:buClr>
              <a:buSzPts val="3200"/>
              <a:buFont typeface="Proxima Nova"/>
              <a:buNone/>
            </a:pPr>
            <a:r>
              <a:rPr lang="en-US" sz="3200" b="1">
                <a:solidFill>
                  <a:srgbClr val="FFD300"/>
                </a:solidFill>
                <a:latin typeface="Proxima Nova"/>
                <a:ea typeface="Proxima Nova"/>
                <a:cs typeface="Proxima Nova"/>
                <a:sym typeface="Proxima Nova"/>
              </a:rPr>
              <a:t>LET’S RECAP! TO APPLY FOR TLH AND/OR BRIDGE</a:t>
            </a:r>
            <a:endParaRPr/>
          </a:p>
          <a:p>
            <a:pPr marL="0" marR="0" lvl="0" indent="0" algn="l" rtl="0">
              <a:lnSpc>
                <a:spcPct val="90000"/>
              </a:lnSpc>
              <a:spcBef>
                <a:spcPts val="0"/>
              </a:spcBef>
              <a:spcAft>
                <a:spcPts val="0"/>
              </a:spcAft>
              <a:buClr>
                <a:srgbClr val="FFD300"/>
              </a:buClr>
              <a:buSzPts val="3200"/>
              <a:buFont typeface="Proxima Nova"/>
              <a:buNone/>
            </a:pPr>
            <a:r>
              <a:rPr lang="en-US" sz="3200" b="1">
                <a:solidFill>
                  <a:srgbClr val="FFD300"/>
                </a:solidFill>
                <a:latin typeface="Proxima Nova"/>
                <a:ea typeface="Proxima Nova"/>
                <a:cs typeface="Proxima Nova"/>
                <a:sym typeface="Proxima Nova"/>
              </a:rPr>
              <a:t>YOU NEED THE FOLLOWING</a:t>
            </a:r>
            <a:endParaRPr sz="3200" b="1">
              <a:solidFill>
                <a:srgbClr val="FFD300"/>
              </a:solidFill>
              <a:latin typeface="Proxima Nova"/>
              <a:ea typeface="Proxima Nova"/>
              <a:cs typeface="Proxima Nova"/>
              <a:sym typeface="Proxima Nova"/>
            </a:endParaRPr>
          </a:p>
        </p:txBody>
      </p:sp>
      <p:pic>
        <p:nvPicPr>
          <p:cNvPr id="231" name="Google Shape;231;p18"/>
          <p:cNvPicPr preferRelativeResize="0"/>
          <p:nvPr/>
        </p:nvPicPr>
        <p:blipFill rotWithShape="1">
          <a:blip r:embed="rId4">
            <a:alphaModFix/>
          </a:blip>
          <a:srcRect/>
          <a:stretch/>
        </p:blipFill>
        <p:spPr>
          <a:xfrm>
            <a:off x="1165860" y="1097280"/>
            <a:ext cx="10058400" cy="56578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Google Shape;237;p19"/>
          <p:cNvSpPr txBox="1"/>
          <p:nvPr/>
        </p:nvSpPr>
        <p:spPr>
          <a:xfrm>
            <a:off x="1603164" y="1568185"/>
            <a:ext cx="9784707" cy="17526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800"/>
              <a:buFont typeface="Arial"/>
              <a:buNone/>
            </a:pPr>
            <a:r>
              <a:rPr lang="en-US" sz="2800">
                <a:solidFill>
                  <a:schemeClr val="lt1"/>
                </a:solidFill>
                <a:latin typeface="Proxima Nova"/>
                <a:ea typeface="Proxima Nova"/>
                <a:cs typeface="Proxima Nova"/>
                <a:sym typeface="Proxima Nova"/>
              </a:rPr>
              <a:t>Visit your nearest designated Application Site for more information on the Application for TLH and/or BRIDGE!</a:t>
            </a:r>
            <a:endParaRPr sz="2800">
              <a:solidFill>
                <a:schemeClr val="lt1"/>
              </a:solidFill>
              <a:latin typeface="Proxima Nova"/>
              <a:ea typeface="Proxima Nova"/>
              <a:cs typeface="Proxima Nova"/>
              <a:sym typeface="Proxima Nova"/>
            </a:endParaRPr>
          </a:p>
        </p:txBody>
      </p:sp>
      <p:sp>
        <p:nvSpPr>
          <p:cNvPr id="238" name="Google Shape;238;p19"/>
          <p:cNvSpPr txBox="1"/>
          <p:nvPr/>
        </p:nvSpPr>
        <p:spPr>
          <a:xfrm>
            <a:off x="677334" y="336826"/>
            <a:ext cx="10546926" cy="132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D300"/>
              </a:buClr>
              <a:buSzPts val="4400"/>
              <a:buFont typeface="Proxima Nova"/>
              <a:buNone/>
            </a:pPr>
            <a:r>
              <a:rPr lang="en-US" sz="4400" b="1">
                <a:solidFill>
                  <a:srgbClr val="FFD300"/>
                </a:solidFill>
                <a:latin typeface="Proxima Nova"/>
                <a:ea typeface="Proxima Nova"/>
                <a:cs typeface="Proxima Nova"/>
                <a:sym typeface="Proxima Nova"/>
              </a:rPr>
              <a:t>NEXT STEPS</a:t>
            </a:r>
            <a:endParaRPr sz="4400" b="1">
              <a:solidFill>
                <a:srgbClr val="FFD300"/>
              </a:solidFill>
              <a:latin typeface="Proxima Nova"/>
              <a:ea typeface="Proxima Nova"/>
              <a:cs typeface="Proxima Nova"/>
              <a:sym typeface="Proxima Nova"/>
            </a:endParaRPr>
          </a:p>
        </p:txBody>
      </p:sp>
      <p:pic>
        <p:nvPicPr>
          <p:cNvPr id="239" name="Google Shape;239;p19"/>
          <p:cNvPicPr preferRelativeResize="0"/>
          <p:nvPr/>
        </p:nvPicPr>
        <p:blipFill rotWithShape="1">
          <a:blip r:embed="rId4">
            <a:alphaModFix/>
          </a:blip>
          <a:srcRect/>
          <a:stretch/>
        </p:blipFill>
        <p:spPr>
          <a:xfrm>
            <a:off x="2366010" y="2444485"/>
            <a:ext cx="7782561" cy="43776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677334" y="0"/>
            <a:ext cx="8596668" cy="132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300"/>
              </a:buClr>
              <a:buSzPts val="4400"/>
              <a:buFont typeface="Proxima Nova"/>
              <a:buNone/>
            </a:pPr>
            <a:r>
              <a:rPr lang="en-US" b="1">
                <a:solidFill>
                  <a:srgbClr val="FFD300"/>
                </a:solidFill>
                <a:latin typeface="Proxima Nova"/>
                <a:ea typeface="Proxima Nova"/>
                <a:cs typeface="Proxima Nova"/>
                <a:sym typeface="Proxima Nova"/>
              </a:rPr>
              <a:t>WHAT IS LA LOCAL HIRE?</a:t>
            </a:r>
            <a:endParaRPr/>
          </a:p>
        </p:txBody>
      </p:sp>
      <p:sp>
        <p:nvSpPr>
          <p:cNvPr id="103" name="Google Shape;103;p2"/>
          <p:cNvSpPr txBox="1">
            <a:spLocks noGrp="1"/>
          </p:cNvSpPr>
          <p:nvPr>
            <p:ph type="body" idx="1"/>
          </p:nvPr>
        </p:nvSpPr>
        <p:spPr>
          <a:xfrm>
            <a:off x="677334" y="1136219"/>
            <a:ext cx="11095566" cy="229278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200"/>
              <a:buChar char="•"/>
            </a:pPr>
            <a:r>
              <a:rPr lang="en-US" sz="2200">
                <a:solidFill>
                  <a:schemeClr val="lt1"/>
                </a:solidFill>
                <a:latin typeface="Proxima Nova"/>
                <a:ea typeface="Proxima Nova"/>
                <a:cs typeface="Proxima Nova"/>
                <a:sym typeface="Proxima Nova"/>
              </a:rPr>
              <a:t>LA Local Hire provides </a:t>
            </a:r>
            <a:r>
              <a:rPr lang="en-US" sz="2200" b="1">
                <a:solidFill>
                  <a:srgbClr val="FFD300"/>
                </a:solidFill>
                <a:latin typeface="Proxima Nova"/>
                <a:ea typeface="Proxima Nova"/>
                <a:cs typeface="Proxima Nova"/>
                <a:sym typeface="Proxima Nova"/>
              </a:rPr>
              <a:t>2</a:t>
            </a:r>
            <a:r>
              <a:rPr lang="en-US" sz="2200">
                <a:solidFill>
                  <a:schemeClr val="lt1"/>
                </a:solidFill>
                <a:latin typeface="Proxima Nova"/>
                <a:ea typeface="Proxima Nova"/>
                <a:cs typeface="Proxima Nova"/>
                <a:sym typeface="Proxima Nova"/>
              </a:rPr>
              <a:t> different programs that offer </a:t>
            </a:r>
            <a:r>
              <a:rPr lang="en-US" sz="2200" b="1">
                <a:solidFill>
                  <a:srgbClr val="FFD300"/>
                </a:solidFill>
                <a:latin typeface="Proxima Nova"/>
                <a:ea typeface="Proxima Nova"/>
                <a:cs typeface="Proxima Nova"/>
                <a:sym typeface="Proxima Nova"/>
              </a:rPr>
              <a:t>alternative job pathways </a:t>
            </a:r>
            <a:r>
              <a:rPr lang="en-US" sz="2200">
                <a:solidFill>
                  <a:schemeClr val="lt1"/>
                </a:solidFill>
                <a:latin typeface="Proxima Nova"/>
                <a:ea typeface="Proxima Nova"/>
                <a:cs typeface="Proxima Nova"/>
                <a:sym typeface="Proxima Nova"/>
              </a:rPr>
              <a:t>into civil service careers with the City of Los Angeles. </a:t>
            </a:r>
            <a:br>
              <a:rPr lang="en-US" sz="2200">
                <a:solidFill>
                  <a:schemeClr val="lt1"/>
                </a:solidFill>
                <a:latin typeface="Proxima Nova"/>
                <a:ea typeface="Proxima Nova"/>
                <a:cs typeface="Proxima Nova"/>
                <a:sym typeface="Proxima Nova"/>
              </a:rPr>
            </a:br>
            <a:r>
              <a:rPr lang="en-US" sz="2200">
                <a:solidFill>
                  <a:schemeClr val="lt1"/>
                </a:solidFill>
                <a:latin typeface="Proxima Nova"/>
                <a:ea typeface="Proxima Nova"/>
                <a:cs typeface="Proxima Nova"/>
                <a:sym typeface="Proxima Nova"/>
              </a:rPr>
              <a:t/>
            </a:r>
            <a:br>
              <a:rPr lang="en-US" sz="2200">
                <a:solidFill>
                  <a:schemeClr val="lt1"/>
                </a:solidFill>
                <a:latin typeface="Proxima Nova"/>
                <a:ea typeface="Proxima Nova"/>
                <a:cs typeface="Proxima Nova"/>
                <a:sym typeface="Proxima Nova"/>
              </a:rPr>
            </a:br>
            <a:r>
              <a:rPr lang="en-US" sz="2200">
                <a:solidFill>
                  <a:schemeClr val="lt1"/>
                </a:solidFill>
                <a:latin typeface="Proxima Nova"/>
                <a:ea typeface="Proxima Nova"/>
                <a:cs typeface="Proxima Nova"/>
                <a:sym typeface="Proxima Nova"/>
              </a:rPr>
              <a:t>They are:</a:t>
            </a:r>
            <a:endParaRPr/>
          </a:p>
          <a:p>
            <a:pPr marL="685800" lvl="1" indent="-228600" algn="l" rtl="0">
              <a:lnSpc>
                <a:spcPct val="90000"/>
              </a:lnSpc>
              <a:spcBef>
                <a:spcPts val="500"/>
              </a:spcBef>
              <a:spcAft>
                <a:spcPts val="0"/>
              </a:spcAft>
              <a:buClr>
                <a:schemeClr val="lt1"/>
              </a:buClr>
              <a:buSzPts val="2200"/>
              <a:buChar char="•"/>
            </a:pPr>
            <a:r>
              <a:rPr lang="en-US" sz="2200">
                <a:solidFill>
                  <a:schemeClr val="lt1"/>
                </a:solidFill>
                <a:latin typeface="Proxima Nova"/>
                <a:ea typeface="Proxima Nova"/>
                <a:cs typeface="Proxima Nova"/>
                <a:sym typeface="Proxima Nova"/>
              </a:rPr>
              <a:t>Targeted Local Hire (“TLH”) Program </a:t>
            </a:r>
            <a:endParaRPr/>
          </a:p>
          <a:p>
            <a:pPr marL="685800" lvl="1" indent="-228600" algn="l" rtl="0">
              <a:lnSpc>
                <a:spcPct val="90000"/>
              </a:lnSpc>
              <a:spcBef>
                <a:spcPts val="500"/>
              </a:spcBef>
              <a:spcAft>
                <a:spcPts val="0"/>
              </a:spcAft>
              <a:buClr>
                <a:schemeClr val="lt1"/>
              </a:buClr>
              <a:buSzPts val="2200"/>
              <a:buChar char="•"/>
            </a:pPr>
            <a:r>
              <a:rPr lang="en-US" sz="2200">
                <a:solidFill>
                  <a:schemeClr val="lt1"/>
                </a:solidFill>
                <a:latin typeface="Proxima Nova"/>
                <a:ea typeface="Proxima Nova"/>
                <a:cs typeface="Proxima Nova"/>
                <a:sym typeface="Proxima Nova"/>
              </a:rPr>
              <a:t>Bridge to Jobs (“BRIDGE”) Program</a:t>
            </a:r>
            <a:endParaRPr sz="2200">
              <a:solidFill>
                <a:schemeClr val="lt1"/>
              </a:solidFill>
              <a:latin typeface="Proxima Nova"/>
              <a:ea typeface="Proxima Nova"/>
              <a:cs typeface="Proxima Nova"/>
              <a:sym typeface="Proxima Nova"/>
            </a:endParaRPr>
          </a:p>
        </p:txBody>
      </p:sp>
      <p:pic>
        <p:nvPicPr>
          <p:cNvPr id="104" name="Google Shape;104;p2"/>
          <p:cNvPicPr preferRelativeResize="0"/>
          <p:nvPr/>
        </p:nvPicPr>
        <p:blipFill rotWithShape="1">
          <a:blip r:embed="rId4">
            <a:alphaModFix/>
          </a:blip>
          <a:srcRect/>
          <a:stretch/>
        </p:blipFill>
        <p:spPr>
          <a:xfrm>
            <a:off x="2665095" y="3058717"/>
            <a:ext cx="7120043" cy="40050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4"/>
        <p:cNvGrpSpPr/>
        <p:nvPr/>
      </p:nvGrpSpPr>
      <p:grpSpPr>
        <a:xfrm>
          <a:off x="0" y="0"/>
          <a:ext cx="0" cy="0"/>
          <a:chOff x="0" y="0"/>
          <a:chExt cx="0" cy="0"/>
        </a:xfrm>
      </p:grpSpPr>
      <p:sp>
        <p:nvSpPr>
          <p:cNvPr id="245" name="Google Shape;245;p20"/>
          <p:cNvSpPr txBox="1"/>
          <p:nvPr/>
        </p:nvSpPr>
        <p:spPr>
          <a:xfrm>
            <a:off x="677334" y="336826"/>
            <a:ext cx="10546926" cy="132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D300"/>
              </a:buClr>
              <a:buSzPts val="4400"/>
              <a:buFont typeface="Proxima Nova"/>
              <a:buNone/>
            </a:pPr>
            <a:r>
              <a:rPr lang="en-US" sz="4400" b="1">
                <a:solidFill>
                  <a:srgbClr val="FFD300"/>
                </a:solidFill>
                <a:latin typeface="Proxima Nova"/>
                <a:ea typeface="Proxima Nova"/>
                <a:cs typeface="Proxima Nova"/>
                <a:sym typeface="Proxima Nova"/>
              </a:rPr>
              <a:t>QUESTIONS</a:t>
            </a:r>
            <a:endParaRPr sz="4400" b="1">
              <a:solidFill>
                <a:srgbClr val="FFD300"/>
              </a:solidFill>
              <a:latin typeface="Proxima Nova"/>
              <a:ea typeface="Proxima Nova"/>
              <a:cs typeface="Proxima Nova"/>
              <a:sym typeface="Proxima Nova"/>
            </a:endParaRPr>
          </a:p>
        </p:txBody>
      </p:sp>
      <p:pic>
        <p:nvPicPr>
          <p:cNvPr id="246" name="Google Shape;246;p20"/>
          <p:cNvPicPr preferRelativeResize="0"/>
          <p:nvPr/>
        </p:nvPicPr>
        <p:blipFill rotWithShape="1">
          <a:blip r:embed="rId4">
            <a:alphaModFix/>
          </a:blip>
          <a:srcRect/>
          <a:stretch/>
        </p:blipFill>
        <p:spPr>
          <a:xfrm>
            <a:off x="2096694" y="1657626"/>
            <a:ext cx="7708206" cy="4218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D300"/>
              </a:buClr>
              <a:buSzPts val="2400"/>
              <a:buChar char="•"/>
            </a:pPr>
            <a:r>
              <a:rPr lang="en-US" sz="2400" b="1">
                <a:solidFill>
                  <a:srgbClr val="FFD300"/>
                </a:solidFill>
                <a:latin typeface="Proxima Nova"/>
                <a:ea typeface="Proxima Nova"/>
                <a:cs typeface="Proxima Nova"/>
                <a:sym typeface="Proxima Nova"/>
              </a:rPr>
              <a:t>Targeted Local Hire </a:t>
            </a:r>
            <a:r>
              <a:rPr lang="en-US" sz="2400">
                <a:solidFill>
                  <a:schemeClr val="lt1"/>
                </a:solidFill>
                <a:latin typeface="Proxima Nova"/>
                <a:ea typeface="Proxima Nova"/>
                <a:cs typeface="Proxima Nova"/>
                <a:sym typeface="Proxima Nova"/>
              </a:rPr>
              <a:t>offers an opportunity to be directly </a:t>
            </a:r>
            <a:r>
              <a:rPr lang="en-US" sz="2400" i="1" u="sng">
                <a:solidFill>
                  <a:schemeClr val="lt1"/>
                </a:solidFill>
                <a:latin typeface="Proxima Nova"/>
                <a:ea typeface="Proxima Nova"/>
                <a:cs typeface="Proxima Nova"/>
                <a:sym typeface="Proxima Nova"/>
              </a:rPr>
              <a:t>referred</a:t>
            </a:r>
            <a:r>
              <a:rPr lang="en-US" sz="2400">
                <a:solidFill>
                  <a:schemeClr val="lt1"/>
                </a:solidFill>
                <a:latin typeface="Proxima Nova"/>
                <a:ea typeface="Proxima Nova"/>
                <a:cs typeface="Proxima Nova"/>
                <a:sym typeface="Proxima Nova"/>
              </a:rPr>
              <a:t> to a City department for hiring consideration into an </a:t>
            </a:r>
            <a:r>
              <a:rPr lang="en-US" sz="2400" i="1" u="sng">
                <a:solidFill>
                  <a:schemeClr val="lt1"/>
                </a:solidFill>
                <a:latin typeface="Proxima Nova"/>
                <a:ea typeface="Proxima Nova"/>
                <a:cs typeface="Proxima Nova"/>
                <a:sym typeface="Proxima Nova"/>
              </a:rPr>
              <a:t>entry-level job </a:t>
            </a:r>
            <a:r>
              <a:rPr lang="en-US" sz="2400">
                <a:solidFill>
                  <a:schemeClr val="lt1"/>
                </a:solidFill>
                <a:latin typeface="Proxima Nova"/>
                <a:ea typeface="Proxima Nova"/>
                <a:cs typeface="Proxima Nova"/>
                <a:sym typeface="Proxima Nova"/>
              </a:rPr>
              <a:t>.</a:t>
            </a:r>
            <a:endParaRPr/>
          </a:p>
          <a:p>
            <a:pPr marL="228600" lvl="0" indent="-228600" algn="l" rtl="0">
              <a:lnSpc>
                <a:spcPct val="90000"/>
              </a:lnSpc>
              <a:spcBef>
                <a:spcPts val="1000"/>
              </a:spcBef>
              <a:spcAft>
                <a:spcPts val="0"/>
              </a:spcAft>
              <a:buClr>
                <a:schemeClr val="lt1"/>
              </a:buClr>
              <a:buSzPts val="2400"/>
              <a:buChar char="•"/>
            </a:pPr>
            <a:r>
              <a:rPr lang="en-US" sz="2400">
                <a:solidFill>
                  <a:schemeClr val="lt1"/>
                </a:solidFill>
                <a:latin typeface="Proxima Nova"/>
                <a:ea typeface="Proxima Nova"/>
                <a:cs typeface="Proxima Nova"/>
                <a:sym typeface="Proxima Nova"/>
              </a:rPr>
              <a:t>No minimum work experience, education or training is required!</a:t>
            </a:r>
            <a:endParaRPr/>
          </a:p>
          <a:p>
            <a:pPr marL="228600" lvl="0" indent="-228600" algn="l" rtl="0">
              <a:lnSpc>
                <a:spcPct val="90000"/>
              </a:lnSpc>
              <a:spcBef>
                <a:spcPts val="1000"/>
              </a:spcBef>
              <a:spcAft>
                <a:spcPts val="0"/>
              </a:spcAft>
              <a:buClr>
                <a:schemeClr val="lt1"/>
              </a:buClr>
              <a:buSzPts val="2400"/>
              <a:buChar char="•"/>
            </a:pPr>
            <a:r>
              <a:rPr lang="en-US" sz="2400">
                <a:solidFill>
                  <a:schemeClr val="lt1"/>
                </a:solidFill>
                <a:latin typeface="Proxima Nova"/>
                <a:ea typeface="Proxima Nova"/>
                <a:cs typeface="Proxima Nova"/>
                <a:sym typeface="Proxima Nova"/>
              </a:rPr>
              <a:t>Only requirements are:</a:t>
            </a:r>
            <a:endParaRPr/>
          </a:p>
          <a:p>
            <a:pPr marL="0" lvl="0" indent="0" algn="l" rtl="0">
              <a:lnSpc>
                <a:spcPct val="90000"/>
              </a:lnSpc>
              <a:spcBef>
                <a:spcPts val="1000"/>
              </a:spcBef>
              <a:spcAft>
                <a:spcPts val="0"/>
              </a:spcAft>
              <a:buClr>
                <a:schemeClr val="dk1"/>
              </a:buClr>
              <a:buSzPts val="2400"/>
              <a:buNone/>
            </a:pPr>
            <a:endParaRPr sz="2400">
              <a:latin typeface="Proxima Nova"/>
              <a:ea typeface="Proxima Nova"/>
              <a:cs typeface="Proxima Nova"/>
              <a:sym typeface="Proxima Nova"/>
            </a:endParaRPr>
          </a:p>
        </p:txBody>
      </p:sp>
      <p:sp>
        <p:nvSpPr>
          <p:cNvPr id="111" name="Google Shape;111;p3"/>
          <p:cNvSpPr/>
          <p:nvPr/>
        </p:nvSpPr>
        <p:spPr>
          <a:xfrm>
            <a:off x="2464435" y="4093252"/>
            <a:ext cx="2011680" cy="1737360"/>
          </a:xfrm>
          <a:prstGeom prst="roundRect">
            <a:avLst>
              <a:gd name="adj" fmla="val 16667"/>
            </a:avLst>
          </a:prstGeom>
          <a:solidFill>
            <a:srgbClr val="FFD300"/>
          </a:solidFill>
          <a:ln w="12700" cap="flat" cmpd="sng">
            <a:solidFill>
              <a:srgbClr val="0776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rgbClr val="0776BC"/>
                </a:solidFill>
                <a:latin typeface="Proxima Nova"/>
                <a:ea typeface="Proxima Nova"/>
                <a:cs typeface="Proxima Nova"/>
                <a:sym typeface="Proxima Nova"/>
              </a:rPr>
              <a:t>1. Valid </a:t>
            </a:r>
            <a:r>
              <a:rPr lang="en-US" sz="1800" b="1" i="0" u="none" strike="noStrike" cap="none">
                <a:solidFill>
                  <a:srgbClr val="0776BC"/>
                </a:solidFill>
                <a:latin typeface="Proxima Nova"/>
                <a:ea typeface="Proxima Nova"/>
                <a:cs typeface="Proxima Nova"/>
                <a:sym typeface="Proxima Nova"/>
              </a:rPr>
              <a:t>Agency Referral Form</a:t>
            </a:r>
            <a:r>
              <a:rPr lang="en-US" sz="1600" b="0" i="0" u="none" strike="noStrike" cap="none">
                <a:solidFill>
                  <a:srgbClr val="0776BC"/>
                </a:solidFill>
                <a:latin typeface="Proxima Nova"/>
                <a:ea typeface="Proxima Nova"/>
                <a:cs typeface="Proxima Nova"/>
                <a:sym typeface="Proxima Nova"/>
              </a:rPr>
              <a:t> from an approved Referral Agency!</a:t>
            </a:r>
            <a:endParaRPr sz="1600" b="0" i="0" u="none" strike="noStrike" cap="none">
              <a:solidFill>
                <a:srgbClr val="0776BC"/>
              </a:solidFill>
              <a:latin typeface="Proxima Nova"/>
              <a:ea typeface="Proxima Nova"/>
              <a:cs typeface="Proxima Nova"/>
              <a:sym typeface="Proxima Nova"/>
            </a:endParaRPr>
          </a:p>
        </p:txBody>
      </p:sp>
      <p:sp>
        <p:nvSpPr>
          <p:cNvPr id="112" name="Google Shape;112;p3"/>
          <p:cNvSpPr/>
          <p:nvPr/>
        </p:nvSpPr>
        <p:spPr>
          <a:xfrm>
            <a:off x="5024994" y="4083921"/>
            <a:ext cx="2011680" cy="1737360"/>
          </a:xfrm>
          <a:prstGeom prst="roundRect">
            <a:avLst>
              <a:gd name="adj" fmla="val 16667"/>
            </a:avLst>
          </a:prstGeom>
          <a:solidFill>
            <a:srgbClr val="FFD300"/>
          </a:solidFill>
          <a:ln w="12700" cap="flat" cmpd="sng">
            <a:solidFill>
              <a:srgbClr val="0776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rgbClr val="0776BC"/>
                </a:solidFill>
                <a:latin typeface="Proxima Nova"/>
                <a:ea typeface="Proxima Nova"/>
                <a:cs typeface="Proxima Nova"/>
                <a:sym typeface="Proxima Nova"/>
              </a:rPr>
              <a:t>2. Valid </a:t>
            </a:r>
            <a:r>
              <a:rPr lang="en-US" sz="1800" b="1" i="0" u="none" strike="noStrike" cap="none">
                <a:solidFill>
                  <a:srgbClr val="0776BC"/>
                </a:solidFill>
                <a:latin typeface="Proxima Nova"/>
                <a:ea typeface="Proxima Nova"/>
                <a:cs typeface="Proxima Nova"/>
                <a:sym typeface="Proxima Nova"/>
              </a:rPr>
              <a:t>Referral Code </a:t>
            </a:r>
            <a:r>
              <a:rPr lang="en-US" sz="1600" b="0" i="0" u="none" strike="noStrike" cap="none">
                <a:solidFill>
                  <a:srgbClr val="0776BC"/>
                </a:solidFill>
                <a:latin typeface="Proxima Nova"/>
                <a:ea typeface="Proxima Nova"/>
                <a:cs typeface="Proxima Nova"/>
                <a:sym typeface="Proxima Nova"/>
              </a:rPr>
              <a:t>assigned by the Application Site at the time of application.</a:t>
            </a:r>
            <a:endParaRPr sz="1600" b="0" i="0" u="none" strike="noStrike" cap="none">
              <a:solidFill>
                <a:srgbClr val="0776BC"/>
              </a:solidFill>
              <a:latin typeface="Proxima Nova"/>
              <a:ea typeface="Proxima Nova"/>
              <a:cs typeface="Proxima Nova"/>
              <a:sym typeface="Proxima Nova"/>
            </a:endParaRPr>
          </a:p>
        </p:txBody>
      </p:sp>
      <p:sp>
        <p:nvSpPr>
          <p:cNvPr id="113" name="Google Shape;113;p3"/>
          <p:cNvSpPr/>
          <p:nvPr/>
        </p:nvSpPr>
        <p:spPr>
          <a:xfrm>
            <a:off x="7585553" y="4052240"/>
            <a:ext cx="2011680" cy="1737360"/>
          </a:xfrm>
          <a:prstGeom prst="roundRect">
            <a:avLst>
              <a:gd name="adj" fmla="val 16667"/>
            </a:avLst>
          </a:prstGeom>
          <a:solidFill>
            <a:srgbClr val="FFD300"/>
          </a:solidFill>
          <a:ln w="12700" cap="flat" cmpd="sng">
            <a:solidFill>
              <a:srgbClr val="0776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0776BC"/>
                </a:solidFill>
                <a:latin typeface="Proxima Nova"/>
                <a:ea typeface="Proxima Nova"/>
                <a:cs typeface="Proxima Nova"/>
                <a:sym typeface="Proxima Nova"/>
              </a:rPr>
              <a:t>3. Have a </a:t>
            </a:r>
            <a:r>
              <a:rPr lang="en-US" sz="2000" b="1" i="0" u="none" strike="noStrike" cap="none">
                <a:solidFill>
                  <a:srgbClr val="0776BC"/>
                </a:solidFill>
                <a:latin typeface="Proxima Nova"/>
                <a:ea typeface="Proxima Nova"/>
                <a:cs typeface="Proxima Nova"/>
                <a:sym typeface="Proxima Nova"/>
              </a:rPr>
              <a:t>legal right</a:t>
            </a:r>
            <a:r>
              <a:rPr lang="en-US" sz="1800" b="0" i="0" u="none" strike="noStrike" cap="none">
                <a:solidFill>
                  <a:srgbClr val="0776BC"/>
                </a:solidFill>
                <a:latin typeface="Proxima Nova"/>
                <a:ea typeface="Proxima Nova"/>
                <a:cs typeface="Proxima Nova"/>
                <a:sym typeface="Proxima Nova"/>
              </a:rPr>
              <a:t> to work in the U.S. </a:t>
            </a:r>
            <a:endParaRPr/>
          </a:p>
        </p:txBody>
      </p:sp>
      <p:sp>
        <p:nvSpPr>
          <p:cNvPr id="114" name="Google Shape;114;p3"/>
          <p:cNvSpPr txBox="1"/>
          <p:nvPr/>
        </p:nvSpPr>
        <p:spPr>
          <a:xfrm>
            <a:off x="677334" y="336826"/>
            <a:ext cx="8596668" cy="132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D300"/>
              </a:buClr>
              <a:buSzPts val="4400"/>
              <a:buFont typeface="Proxima Nova"/>
              <a:buNone/>
            </a:pPr>
            <a:r>
              <a:rPr lang="en-US" sz="4400" b="1" i="0" u="none" strike="noStrike" cap="none">
                <a:solidFill>
                  <a:srgbClr val="FFD300"/>
                </a:solidFill>
                <a:latin typeface="Proxima Nova"/>
                <a:ea typeface="Proxima Nova"/>
                <a:cs typeface="Proxima Nova"/>
                <a:sym typeface="Proxima Nova"/>
              </a:rPr>
              <a:t>TLH PROGRAM</a:t>
            </a:r>
            <a:endParaRPr/>
          </a:p>
          <a:p>
            <a:pPr marL="0" marR="0" lvl="0" indent="0" algn="l" rtl="0">
              <a:lnSpc>
                <a:spcPct val="90000"/>
              </a:lnSpc>
              <a:spcBef>
                <a:spcPts val="0"/>
              </a:spcBef>
              <a:spcAft>
                <a:spcPts val="0"/>
              </a:spcAft>
              <a:buClr>
                <a:srgbClr val="FFD300"/>
              </a:buClr>
              <a:buSzPts val="4400"/>
              <a:buFont typeface="Proxima Nova"/>
              <a:buNone/>
            </a:pPr>
            <a:r>
              <a:rPr lang="en-US" sz="4400" b="1" i="0" u="none" strike="noStrike" cap="none">
                <a:solidFill>
                  <a:srgbClr val="FFD300"/>
                </a:solidFill>
                <a:latin typeface="Proxima Nova"/>
                <a:ea typeface="Proxima Nova"/>
                <a:cs typeface="Proxima Nova"/>
                <a:sym typeface="Proxima Nova"/>
              </a:rPr>
              <a:t>MINIMUM REQUIREMENTS</a:t>
            </a:r>
            <a:endParaRPr sz="4400" b="1" i="0" u="none" strike="noStrike" cap="none">
              <a:solidFill>
                <a:srgbClr val="FFD3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4"/>
          <p:cNvSpPr txBox="1"/>
          <p:nvPr/>
        </p:nvSpPr>
        <p:spPr>
          <a:xfrm>
            <a:off x="677334" y="336826"/>
            <a:ext cx="9541086" cy="132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D300"/>
              </a:buClr>
              <a:buSzPts val="4400"/>
              <a:buFont typeface="Proxima Nova"/>
              <a:buNone/>
            </a:pPr>
            <a:r>
              <a:rPr lang="en-US" sz="4400" b="1" i="0" u="none" strike="noStrike" cap="none">
                <a:solidFill>
                  <a:srgbClr val="FFD300"/>
                </a:solidFill>
                <a:latin typeface="Proxima Nova"/>
                <a:ea typeface="Proxima Nova"/>
                <a:cs typeface="Proxima Nova"/>
                <a:sym typeface="Proxima Nova"/>
              </a:rPr>
              <a:t>TARGETED LOCAL HIRE PROGRAM</a:t>
            </a:r>
            <a:endParaRPr sz="4400" b="1" i="0" u="none" strike="noStrike" cap="none">
              <a:solidFill>
                <a:srgbClr val="FFD300"/>
              </a:solidFill>
              <a:latin typeface="Proxima Nova"/>
              <a:ea typeface="Proxima Nova"/>
              <a:cs typeface="Proxima Nova"/>
              <a:sym typeface="Proxima Nova"/>
            </a:endParaRPr>
          </a:p>
        </p:txBody>
      </p:sp>
      <p:pic>
        <p:nvPicPr>
          <p:cNvPr id="121" name="Google Shape;121;p4"/>
          <p:cNvPicPr preferRelativeResize="0"/>
          <p:nvPr/>
        </p:nvPicPr>
        <p:blipFill>
          <a:blip r:embed="rId4">
            <a:extLst>
              <a:ext uri="{28A0092B-C50C-407E-A947-70E740481C1C}">
                <a14:useLocalDpi xmlns:a14="http://schemas.microsoft.com/office/drawing/2010/main" val="0"/>
              </a:ext>
            </a:extLst>
          </a:blip>
          <a:stretch>
            <a:fillRect/>
          </a:stretch>
        </p:blipFill>
        <p:spPr>
          <a:xfrm>
            <a:off x="830555" y="1291615"/>
            <a:ext cx="10058400" cy="5657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5"/>
          <p:cNvSpPr txBox="1">
            <a:spLocks noGrp="1"/>
          </p:cNvSpPr>
          <p:nvPr>
            <p:ph type="body" idx="1"/>
          </p:nvPr>
        </p:nvSpPr>
        <p:spPr>
          <a:xfrm>
            <a:off x="585936" y="1490190"/>
            <a:ext cx="10958364" cy="388077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D300"/>
              </a:buClr>
              <a:buSzPts val="2400"/>
              <a:buChar char="•"/>
            </a:pPr>
            <a:r>
              <a:rPr lang="en-US" sz="2400" b="1">
                <a:solidFill>
                  <a:srgbClr val="FFD300"/>
                </a:solidFill>
                <a:latin typeface="Proxima Nova"/>
                <a:ea typeface="Proxima Nova"/>
                <a:cs typeface="Proxima Nova"/>
                <a:sym typeface="Proxima Nova"/>
              </a:rPr>
              <a:t>Bridge to Jobs </a:t>
            </a:r>
            <a:r>
              <a:rPr lang="en-US" sz="2400">
                <a:solidFill>
                  <a:schemeClr val="lt1"/>
                </a:solidFill>
                <a:latin typeface="Proxima Nova"/>
                <a:ea typeface="Proxima Nova"/>
                <a:cs typeface="Proxima Nova"/>
                <a:sym typeface="Proxima Nova"/>
              </a:rPr>
              <a:t>offers an opportunity to be directly </a:t>
            </a:r>
            <a:r>
              <a:rPr lang="en-US" sz="2400" i="1" u="sng">
                <a:solidFill>
                  <a:schemeClr val="lt1"/>
                </a:solidFill>
                <a:latin typeface="Proxima Nova"/>
                <a:ea typeface="Proxima Nova"/>
                <a:cs typeface="Proxima Nova"/>
                <a:sym typeface="Proxima Nova"/>
              </a:rPr>
              <a:t>referred</a:t>
            </a:r>
            <a:r>
              <a:rPr lang="en-US" sz="2400">
                <a:solidFill>
                  <a:schemeClr val="lt1"/>
                </a:solidFill>
                <a:latin typeface="Proxima Nova"/>
                <a:ea typeface="Proxima Nova"/>
                <a:cs typeface="Proxima Nova"/>
                <a:sym typeface="Proxima Nova"/>
              </a:rPr>
              <a:t> to a City department for hiring consideration into a </a:t>
            </a:r>
            <a:r>
              <a:rPr lang="en-US" sz="2400" i="1" u="sng">
                <a:solidFill>
                  <a:schemeClr val="lt1"/>
                </a:solidFill>
                <a:latin typeface="Proxima Nova"/>
                <a:ea typeface="Proxima Nova"/>
                <a:cs typeface="Proxima Nova"/>
                <a:sym typeface="Proxima Nova"/>
              </a:rPr>
              <a:t>semi-skilled job</a:t>
            </a:r>
            <a:r>
              <a:rPr lang="en-US" sz="2400">
                <a:solidFill>
                  <a:schemeClr val="lt1"/>
                </a:solidFill>
                <a:latin typeface="Proxima Nova"/>
                <a:ea typeface="Proxima Nova"/>
                <a:cs typeface="Proxima Nova"/>
                <a:sym typeface="Proxima Nova"/>
              </a:rPr>
              <a:t>!</a:t>
            </a:r>
            <a:endParaRPr/>
          </a:p>
          <a:p>
            <a:pPr marL="228600" lvl="0" indent="-228600" algn="l" rtl="0">
              <a:lnSpc>
                <a:spcPct val="90000"/>
              </a:lnSpc>
              <a:spcBef>
                <a:spcPts val="1000"/>
              </a:spcBef>
              <a:spcAft>
                <a:spcPts val="0"/>
              </a:spcAft>
              <a:buClr>
                <a:schemeClr val="lt1"/>
              </a:buClr>
              <a:buSzPts val="2400"/>
              <a:buChar char="•"/>
            </a:pPr>
            <a:r>
              <a:rPr lang="en-US" sz="2400">
                <a:solidFill>
                  <a:schemeClr val="lt1"/>
                </a:solidFill>
                <a:latin typeface="Proxima Nova"/>
                <a:ea typeface="Proxima Nova"/>
                <a:cs typeface="Proxima Nova"/>
                <a:sym typeface="Proxima Nova"/>
              </a:rPr>
              <a:t>Minimum Requirements:</a:t>
            </a:r>
            <a:endParaRPr/>
          </a:p>
        </p:txBody>
      </p:sp>
      <p:sp>
        <p:nvSpPr>
          <p:cNvPr id="128" name="Google Shape;128;p5"/>
          <p:cNvSpPr txBox="1"/>
          <p:nvPr/>
        </p:nvSpPr>
        <p:spPr>
          <a:xfrm>
            <a:off x="677334" y="336826"/>
            <a:ext cx="8596668" cy="1320800"/>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FFD300"/>
              </a:buClr>
              <a:buSzPct val="100000"/>
              <a:buFont typeface="Proxima Nova"/>
              <a:buNone/>
            </a:pPr>
            <a:r>
              <a:rPr lang="en-US" sz="4400" b="1" i="0" u="none" strike="noStrike" cap="none">
                <a:solidFill>
                  <a:srgbClr val="FFD300"/>
                </a:solidFill>
                <a:latin typeface="Proxima Nova"/>
                <a:ea typeface="Proxima Nova"/>
                <a:cs typeface="Proxima Nova"/>
                <a:sym typeface="Proxima Nova"/>
              </a:rPr>
              <a:t>BRIDGE TO JOBS PROGRAM (BRIDGE)</a:t>
            </a:r>
            <a:br>
              <a:rPr lang="en-US" sz="4400" b="1" i="0" u="none" strike="noStrike" cap="none">
                <a:solidFill>
                  <a:srgbClr val="FFD300"/>
                </a:solidFill>
                <a:latin typeface="Proxima Nova"/>
                <a:ea typeface="Proxima Nova"/>
                <a:cs typeface="Proxima Nova"/>
                <a:sym typeface="Proxima Nova"/>
              </a:rPr>
            </a:br>
            <a:r>
              <a:rPr lang="en-US" sz="4400" b="1" i="0" u="none" strike="noStrike" cap="none">
                <a:solidFill>
                  <a:srgbClr val="FFD300"/>
                </a:solidFill>
                <a:latin typeface="Proxima Nova"/>
                <a:ea typeface="Proxima Nova"/>
                <a:cs typeface="Proxima Nova"/>
                <a:sym typeface="Proxima Nova"/>
              </a:rPr>
              <a:t>MINIMUM REQUIREMENTS</a:t>
            </a:r>
            <a:endParaRPr sz="4400" b="1" i="0" u="none" strike="noStrike" cap="none">
              <a:solidFill>
                <a:srgbClr val="FFD300"/>
              </a:solidFill>
              <a:latin typeface="Proxima Nova"/>
              <a:ea typeface="Proxima Nova"/>
              <a:cs typeface="Proxima Nova"/>
              <a:sym typeface="Proxima Nova"/>
            </a:endParaRPr>
          </a:p>
        </p:txBody>
      </p:sp>
      <p:pic>
        <p:nvPicPr>
          <p:cNvPr id="129" name="Google Shape;129;p5"/>
          <p:cNvPicPr preferRelativeResize="0"/>
          <p:nvPr/>
        </p:nvPicPr>
        <p:blipFill>
          <a:blip r:embed="rId4">
            <a:extLst>
              <a:ext uri="{28A0092B-C50C-407E-A947-70E740481C1C}">
                <a14:useLocalDpi xmlns:a14="http://schemas.microsoft.com/office/drawing/2010/main" val="0"/>
              </a:ext>
            </a:extLst>
          </a:blip>
          <a:stretch>
            <a:fillRect/>
          </a:stretch>
        </p:blipFill>
        <p:spPr>
          <a:xfrm>
            <a:off x="2000250" y="1829076"/>
            <a:ext cx="10058399" cy="56578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6"/>
          <p:cNvSpPr txBox="1"/>
          <p:nvPr/>
        </p:nvSpPr>
        <p:spPr>
          <a:xfrm>
            <a:off x="677334" y="336826"/>
            <a:ext cx="10546926" cy="132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D300"/>
              </a:buClr>
              <a:buSzPts val="4400"/>
              <a:buFont typeface="Proxima Nova"/>
              <a:buNone/>
            </a:pPr>
            <a:r>
              <a:rPr lang="en-US" sz="4400" b="1" i="0" u="none" strike="noStrike" cap="none">
                <a:solidFill>
                  <a:srgbClr val="FFD300"/>
                </a:solidFill>
                <a:latin typeface="Proxima Nova"/>
                <a:ea typeface="Proxima Nova"/>
                <a:cs typeface="Proxima Nova"/>
                <a:sym typeface="Proxima Nova"/>
              </a:rPr>
              <a:t>BRIDGE TO JOBS PROGRAM (BRIDGE)</a:t>
            </a:r>
            <a:endParaRPr sz="4400" b="1" i="0" u="none" strike="noStrike" cap="none">
              <a:solidFill>
                <a:srgbClr val="FFD300"/>
              </a:solidFill>
              <a:latin typeface="Proxima Nova"/>
              <a:ea typeface="Proxima Nova"/>
              <a:cs typeface="Proxima Nova"/>
              <a:sym typeface="Proxima Nova"/>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686" y="1182188"/>
            <a:ext cx="9459686" cy="56758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7"/>
          <p:cNvSpPr/>
          <p:nvPr/>
        </p:nvSpPr>
        <p:spPr>
          <a:xfrm>
            <a:off x="2902797" y="4951379"/>
            <a:ext cx="2438400" cy="1295400"/>
          </a:xfrm>
          <a:prstGeom prst="roundRect">
            <a:avLst>
              <a:gd name="adj" fmla="val 16667"/>
            </a:avLst>
          </a:prstGeom>
          <a:solidFill>
            <a:srgbClr val="FFD300"/>
          </a:solidFill>
          <a:ln w="9525" cap="flat" cmpd="sng">
            <a:solidFill>
              <a:srgbClr val="FFD3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76BC"/>
              </a:buClr>
              <a:buSzPts val="1800"/>
              <a:buFont typeface="Proxima Nova"/>
              <a:buNone/>
            </a:pPr>
            <a:r>
              <a:rPr lang="en-US" sz="1800" b="0" i="0" u="none" strike="noStrike" cap="none">
                <a:solidFill>
                  <a:srgbClr val="0776BC"/>
                </a:solidFill>
                <a:latin typeface="Proxima Nova"/>
                <a:ea typeface="Proxima Nova"/>
                <a:cs typeface="Proxima Nova"/>
                <a:sym typeface="Proxima Nova"/>
              </a:rPr>
              <a:t>Open to </a:t>
            </a:r>
            <a:r>
              <a:rPr lang="en-US" sz="1800" b="1" i="0" u="none" strike="noStrike" cap="none">
                <a:solidFill>
                  <a:srgbClr val="0776BC"/>
                </a:solidFill>
                <a:latin typeface="Proxima Nova"/>
                <a:ea typeface="Proxima Nova"/>
                <a:cs typeface="Proxima Nova"/>
                <a:sym typeface="Proxima Nova"/>
              </a:rPr>
              <a:t>Everyone</a:t>
            </a:r>
            <a:r>
              <a:rPr lang="en-US" sz="1800" b="0" i="0" u="none" strike="noStrike" cap="none">
                <a:solidFill>
                  <a:srgbClr val="0776BC"/>
                </a:solidFill>
                <a:latin typeface="Proxima Nova"/>
                <a:ea typeface="Proxima Nova"/>
                <a:cs typeface="Proxima Nova"/>
                <a:sym typeface="Proxima Nova"/>
              </a:rPr>
              <a:t> and </a:t>
            </a:r>
            <a:r>
              <a:rPr lang="en-US" sz="1800" b="1" i="0" u="none" strike="noStrike" cap="none">
                <a:solidFill>
                  <a:srgbClr val="0776BC"/>
                </a:solidFill>
                <a:latin typeface="Proxima Nova"/>
                <a:ea typeface="Proxima Nova"/>
                <a:cs typeface="Proxima Nova"/>
                <a:sym typeface="Proxima Nova"/>
              </a:rPr>
              <a:t>Anyone</a:t>
            </a:r>
            <a:r>
              <a:rPr lang="en-US" sz="1800" b="0" i="0" u="none" strike="noStrike" cap="none">
                <a:solidFill>
                  <a:srgbClr val="0776BC"/>
                </a:solidFill>
                <a:latin typeface="Proxima Nova"/>
                <a:ea typeface="Proxima Nova"/>
                <a:cs typeface="Proxima Nova"/>
                <a:sym typeface="Proxima Nova"/>
              </a:rPr>
              <a:t> meeting the requirements for desired position!</a:t>
            </a:r>
            <a:endParaRPr sz="1800" b="0" i="0" u="none" strike="noStrike" cap="none">
              <a:solidFill>
                <a:srgbClr val="0776BC"/>
              </a:solidFill>
              <a:latin typeface="Proxima Nova"/>
              <a:ea typeface="Proxima Nova"/>
              <a:cs typeface="Proxima Nova"/>
              <a:sym typeface="Proxima Nova"/>
            </a:endParaRPr>
          </a:p>
        </p:txBody>
      </p:sp>
      <p:sp>
        <p:nvSpPr>
          <p:cNvPr id="143" name="Google Shape;143;p7"/>
          <p:cNvSpPr txBox="1"/>
          <p:nvPr/>
        </p:nvSpPr>
        <p:spPr>
          <a:xfrm>
            <a:off x="5786674" y="4998914"/>
            <a:ext cx="331722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Proxima Nova"/>
                <a:ea typeface="Proxima Nova"/>
                <a:cs typeface="Proxima Nova"/>
                <a:sym typeface="Proxima Nova"/>
              </a:rPr>
              <a:t>Contact LA Local Hire staff at </a:t>
            </a:r>
            <a:r>
              <a:rPr lang="en-US" sz="1800" b="1" i="0" u="none" strike="noStrike" cap="none">
                <a:solidFill>
                  <a:srgbClr val="FFD300"/>
                </a:solidFill>
                <a:latin typeface="Proxima Nova"/>
                <a:ea typeface="Proxima Nova"/>
                <a:cs typeface="Proxima Nova"/>
                <a:sym typeface="Proxima Nova"/>
              </a:rPr>
              <a:t>lalocalhire@lacity.org</a:t>
            </a:r>
            <a:r>
              <a:rPr lang="en-US" sz="1800" b="0" i="0" u="none" strike="noStrike" cap="none">
                <a:solidFill>
                  <a:schemeClr val="lt1"/>
                </a:solidFill>
                <a:latin typeface="Proxima Nova"/>
                <a:ea typeface="Proxima Nova"/>
                <a:cs typeface="Proxima Nova"/>
                <a:sym typeface="Proxima Nova"/>
              </a:rPr>
              <a:t> if you have additional questions about the referral procedures.</a:t>
            </a:r>
            <a:endParaRPr/>
          </a:p>
        </p:txBody>
      </p:sp>
      <p:sp>
        <p:nvSpPr>
          <p:cNvPr id="144" name="Google Shape;144;p7"/>
          <p:cNvSpPr txBox="1"/>
          <p:nvPr/>
        </p:nvSpPr>
        <p:spPr>
          <a:xfrm>
            <a:off x="677334" y="336826"/>
            <a:ext cx="10546926" cy="132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D300"/>
              </a:buClr>
              <a:buSzPts val="4400"/>
              <a:buFont typeface="Proxima Nova"/>
              <a:buNone/>
            </a:pPr>
            <a:r>
              <a:rPr lang="en-US" sz="4400" b="1" u="none" dirty="0">
                <a:solidFill>
                  <a:srgbClr val="FFD300"/>
                </a:solidFill>
                <a:latin typeface="Proxima Nova"/>
                <a:ea typeface="Proxima Nova"/>
                <a:cs typeface="Proxima Nova"/>
                <a:sym typeface="Proxima Nova"/>
              </a:rPr>
              <a:t>WHO CAN APPLY?</a:t>
            </a:r>
            <a:endParaRPr sz="4400" b="1" u="none" dirty="0">
              <a:solidFill>
                <a:srgbClr val="FFD300"/>
              </a:solidFill>
              <a:latin typeface="Proxima Nova"/>
              <a:ea typeface="Proxima Nova"/>
              <a:cs typeface="Proxima Nova"/>
              <a:sym typeface="Proxima Nova"/>
            </a:endParaRPr>
          </a:p>
        </p:txBody>
      </p:sp>
      <p:pic>
        <p:nvPicPr>
          <p:cNvPr id="145" name="Google Shape;145;p7"/>
          <p:cNvPicPr preferRelativeResize="0"/>
          <p:nvPr/>
        </p:nvPicPr>
        <p:blipFill>
          <a:blip r:embed="rId4">
            <a:extLst>
              <a:ext uri="{28A0092B-C50C-407E-A947-70E740481C1C}">
                <a14:useLocalDpi xmlns:a14="http://schemas.microsoft.com/office/drawing/2010/main" val="0"/>
              </a:ext>
            </a:extLst>
          </a:blip>
          <a:stretch>
            <a:fillRect/>
          </a:stretch>
        </p:blipFill>
        <p:spPr>
          <a:xfrm>
            <a:off x="0" y="1657626"/>
            <a:ext cx="12604628" cy="29657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8"/>
          <p:cNvSpPr txBox="1"/>
          <p:nvPr/>
        </p:nvSpPr>
        <p:spPr>
          <a:xfrm>
            <a:off x="1092917" y="1429026"/>
            <a:ext cx="10131343" cy="2796331"/>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100000"/>
              </a:lnSpc>
              <a:spcBef>
                <a:spcPts val="0"/>
              </a:spcBef>
              <a:spcAft>
                <a:spcPts val="0"/>
              </a:spcAft>
              <a:buClr>
                <a:schemeClr val="lt1"/>
              </a:buClr>
              <a:buSzPts val="2400"/>
              <a:buFont typeface="Noto Sans Symbols"/>
              <a:buChar char="⮚"/>
            </a:pPr>
            <a:r>
              <a:rPr lang="en-US" sz="2400" i="0" u="none" strike="noStrike">
                <a:solidFill>
                  <a:schemeClr val="lt1"/>
                </a:solidFill>
                <a:latin typeface="Proxima Nova"/>
                <a:ea typeface="Proxima Nova"/>
                <a:cs typeface="Proxima Nova"/>
                <a:sym typeface="Proxima Nova"/>
              </a:rPr>
              <a:t>Targeted populations will have a higher chance of being referred</a:t>
            </a:r>
            <a:endParaRPr/>
          </a:p>
          <a:p>
            <a:pPr marL="0" marR="0" lvl="0" indent="0" algn="just" rtl="0">
              <a:lnSpc>
                <a:spcPct val="100000"/>
              </a:lnSpc>
              <a:spcBef>
                <a:spcPts val="480"/>
              </a:spcBef>
              <a:spcAft>
                <a:spcPts val="0"/>
              </a:spcAft>
              <a:buClr>
                <a:srgbClr val="888888"/>
              </a:buClr>
              <a:buSzPts val="2400"/>
              <a:buFont typeface="Arial"/>
              <a:buNone/>
            </a:pPr>
            <a:endParaRPr sz="2400" i="0" u="none" strike="noStrike">
              <a:solidFill>
                <a:schemeClr val="lt1"/>
              </a:solidFill>
              <a:latin typeface="Proxima Nova"/>
              <a:ea typeface="Proxima Nova"/>
              <a:cs typeface="Proxima Nova"/>
              <a:sym typeface="Proxima Nova"/>
            </a:endParaRPr>
          </a:p>
          <a:p>
            <a:pPr marL="285750" marR="0" lvl="0" indent="-285750" algn="just" rtl="0">
              <a:lnSpc>
                <a:spcPct val="100000"/>
              </a:lnSpc>
              <a:spcBef>
                <a:spcPts val="480"/>
              </a:spcBef>
              <a:spcAft>
                <a:spcPts val="0"/>
              </a:spcAft>
              <a:buClr>
                <a:schemeClr val="lt1"/>
              </a:buClr>
              <a:buSzPts val="2400"/>
              <a:buFont typeface="Noto Sans Symbols"/>
              <a:buChar char="⮚"/>
            </a:pPr>
            <a:r>
              <a:rPr lang="en-US" sz="2400" i="0" u="none" strike="noStrike">
                <a:solidFill>
                  <a:schemeClr val="lt1"/>
                </a:solidFill>
                <a:latin typeface="Proxima Nova"/>
                <a:ea typeface="Proxima Nova"/>
                <a:cs typeface="Proxima Nova"/>
                <a:sym typeface="Proxima Nova"/>
              </a:rPr>
              <a:t>Information about whether or not a candidate is part of a targeted populations is NOT shared with anyone. It is collected for tracking purposes only and only the WorkSource Centers and Personnel Department will have access to this confidential information. </a:t>
            </a:r>
            <a:endParaRPr/>
          </a:p>
          <a:p>
            <a:pPr marL="0" marR="0" lvl="0" indent="0" algn="just" rtl="0">
              <a:lnSpc>
                <a:spcPct val="100000"/>
              </a:lnSpc>
              <a:spcBef>
                <a:spcPts val="480"/>
              </a:spcBef>
              <a:spcAft>
                <a:spcPts val="0"/>
              </a:spcAft>
              <a:buClr>
                <a:srgbClr val="888888"/>
              </a:buClr>
              <a:buSzPts val="2400"/>
              <a:buFont typeface="Arial"/>
              <a:buNone/>
            </a:pPr>
            <a:endParaRPr sz="2400" i="0" u="none" strike="noStrike">
              <a:solidFill>
                <a:schemeClr val="lt1"/>
              </a:solidFill>
              <a:latin typeface="Proxima Nova"/>
              <a:ea typeface="Proxima Nova"/>
              <a:cs typeface="Proxima Nova"/>
              <a:sym typeface="Proxima Nova"/>
            </a:endParaRPr>
          </a:p>
          <a:p>
            <a:pPr marL="285750" marR="0" lvl="0" indent="-285750" algn="just" rtl="0">
              <a:lnSpc>
                <a:spcPct val="100000"/>
              </a:lnSpc>
              <a:spcBef>
                <a:spcPts val="480"/>
              </a:spcBef>
              <a:spcAft>
                <a:spcPts val="0"/>
              </a:spcAft>
              <a:buClr>
                <a:schemeClr val="lt1"/>
              </a:buClr>
              <a:buSzPts val="2400"/>
              <a:buFont typeface="Noto Sans Symbols"/>
              <a:buChar char="⮚"/>
            </a:pPr>
            <a:r>
              <a:rPr lang="en-US" sz="2400" i="0" u="none" strike="noStrike">
                <a:solidFill>
                  <a:schemeClr val="lt1"/>
                </a:solidFill>
                <a:latin typeface="Proxima Nova"/>
                <a:ea typeface="Proxima Nova"/>
                <a:cs typeface="Proxima Nova"/>
                <a:sym typeface="Proxima Nova"/>
              </a:rPr>
              <a:t>Identifying yourself as a member of a targeted population is NOT mandatory but it is beneficial</a:t>
            </a:r>
            <a:endParaRPr/>
          </a:p>
        </p:txBody>
      </p:sp>
      <p:sp>
        <p:nvSpPr>
          <p:cNvPr id="152" name="Google Shape;152;p8"/>
          <p:cNvSpPr txBox="1"/>
          <p:nvPr/>
        </p:nvSpPr>
        <p:spPr>
          <a:xfrm>
            <a:off x="1220206" y="5402812"/>
            <a:ext cx="1074905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Proxima Nova"/>
                <a:ea typeface="Proxima Nova"/>
                <a:cs typeface="Proxima Nova"/>
                <a:sym typeface="Proxima Nova"/>
              </a:rPr>
              <a:t>Contact LA Local Hire staff at </a:t>
            </a:r>
            <a:r>
              <a:rPr lang="en-US" sz="2400" b="1">
                <a:solidFill>
                  <a:srgbClr val="FFD300"/>
                </a:solidFill>
                <a:latin typeface="Proxima Nova"/>
                <a:ea typeface="Proxima Nova"/>
                <a:cs typeface="Proxima Nova"/>
                <a:sym typeface="Proxima Nova"/>
              </a:rPr>
              <a:t>lalocalhire@lacity.org</a:t>
            </a:r>
            <a:r>
              <a:rPr lang="en-US" sz="2400">
                <a:solidFill>
                  <a:schemeClr val="lt1"/>
                </a:solidFill>
                <a:latin typeface="Proxima Nova"/>
                <a:ea typeface="Proxima Nova"/>
                <a:cs typeface="Proxima Nova"/>
                <a:sym typeface="Proxima Nova"/>
              </a:rPr>
              <a:t> if you have additional questions about the referral procedures.</a:t>
            </a:r>
            <a:endParaRPr/>
          </a:p>
        </p:txBody>
      </p:sp>
      <p:sp>
        <p:nvSpPr>
          <p:cNvPr id="153" name="Google Shape;153;p8"/>
          <p:cNvSpPr txBox="1"/>
          <p:nvPr/>
        </p:nvSpPr>
        <p:spPr>
          <a:xfrm>
            <a:off x="677334" y="336826"/>
            <a:ext cx="10546926" cy="132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D300"/>
              </a:buClr>
              <a:buSzPts val="4400"/>
              <a:buFont typeface="Proxima Nova"/>
              <a:buNone/>
            </a:pPr>
            <a:r>
              <a:rPr lang="en-US" sz="4400" b="1">
                <a:solidFill>
                  <a:srgbClr val="FFD300"/>
                </a:solidFill>
                <a:latin typeface="Proxima Nova"/>
                <a:ea typeface="Proxima Nova"/>
                <a:cs typeface="Proxima Nova"/>
                <a:sym typeface="Proxima Nova"/>
              </a:rPr>
              <a:t>WHO CAN APPLY? (Cont’d)</a:t>
            </a:r>
            <a:endParaRPr sz="4400" b="1">
              <a:solidFill>
                <a:srgbClr val="FFD300"/>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p9"/>
          <p:cNvSpPr txBox="1"/>
          <p:nvPr/>
        </p:nvSpPr>
        <p:spPr>
          <a:xfrm>
            <a:off x="677334" y="336826"/>
            <a:ext cx="10546926" cy="132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D300"/>
              </a:buClr>
              <a:buSzPts val="4400"/>
              <a:buFont typeface="Proxima Nova"/>
              <a:buNone/>
            </a:pPr>
            <a:r>
              <a:rPr lang="en-US" sz="4400" b="1">
                <a:solidFill>
                  <a:srgbClr val="FFD300"/>
                </a:solidFill>
                <a:latin typeface="Proxima Nova"/>
                <a:ea typeface="Proxima Nova"/>
                <a:cs typeface="Proxima Nova"/>
                <a:sym typeface="Proxima Nova"/>
              </a:rPr>
              <a:t>APPLICATION PROCESS OVERVIEW</a:t>
            </a:r>
            <a:endParaRPr sz="4400" b="1">
              <a:solidFill>
                <a:srgbClr val="FFD300"/>
              </a:solidFill>
              <a:latin typeface="Proxima Nova"/>
              <a:ea typeface="Proxima Nova"/>
              <a:cs typeface="Proxima Nova"/>
              <a:sym typeface="Proxima Nova"/>
            </a:endParaRPr>
          </a:p>
        </p:txBody>
      </p:sp>
      <p:pic>
        <p:nvPicPr>
          <p:cNvPr id="160" name="Google Shape;160;p9"/>
          <p:cNvPicPr preferRelativeResize="0"/>
          <p:nvPr/>
        </p:nvPicPr>
        <p:blipFill rotWithShape="1">
          <a:blip r:embed="rId4">
            <a:alphaModFix/>
          </a:blip>
          <a:srcRect/>
          <a:stretch/>
        </p:blipFill>
        <p:spPr>
          <a:xfrm>
            <a:off x="921597" y="1657626"/>
            <a:ext cx="10058400" cy="5657849"/>
          </a:xfrm>
          <a:prstGeom prst="rect">
            <a:avLst/>
          </a:prstGeom>
          <a:noFill/>
          <a:ln>
            <a:noFill/>
          </a:ln>
        </p:spPr>
      </p:pic>
      <p:sp>
        <p:nvSpPr>
          <p:cNvPr id="161" name="Google Shape;161;p9"/>
          <p:cNvSpPr/>
          <p:nvPr/>
        </p:nvSpPr>
        <p:spPr>
          <a:xfrm>
            <a:off x="9395460" y="3038877"/>
            <a:ext cx="1828800" cy="1828800"/>
          </a:xfrm>
          <a:prstGeom prst="ellipse">
            <a:avLst/>
          </a:prstGeom>
          <a:solidFill>
            <a:schemeClr val="lt1"/>
          </a:solidFill>
          <a:ln w="57150" cap="flat" cmpd="sng">
            <a:solidFill>
              <a:srgbClr val="002060"/>
            </a:solidFill>
            <a:prstDash val="solid"/>
            <a:miter lim="800000"/>
            <a:headEnd type="none" w="sm" len="sm"/>
            <a:tailEnd type="none" w="sm" len="sm"/>
          </a:ln>
        </p:spPr>
        <p:txBody>
          <a:bodyPr spcFirstLastPara="1" wrap="square" lIns="0" tIns="0" rIns="0" bIns="0" anchor="ctr" anchorCtr="1">
            <a:noAutofit/>
          </a:bodyPr>
          <a:lstStyle/>
          <a:p>
            <a:pPr marL="0" marR="0" lvl="0" indent="0" algn="ctr" rtl="0">
              <a:spcBef>
                <a:spcPts val="0"/>
              </a:spcBef>
              <a:spcAft>
                <a:spcPts val="0"/>
              </a:spcAft>
              <a:buNone/>
            </a:pPr>
            <a:r>
              <a:rPr lang="en-US" sz="1600" b="1" i="1" u="sng">
                <a:solidFill>
                  <a:srgbClr val="0776BC"/>
                </a:solidFill>
                <a:latin typeface="Proxima Nova"/>
                <a:ea typeface="Proxima Nova"/>
                <a:cs typeface="Proxima Nova"/>
                <a:sym typeface="Proxima Nova"/>
              </a:rPr>
              <a:t>Tier 1 </a:t>
            </a:r>
            <a:r>
              <a:rPr lang="en-US" sz="1600" b="1" i="1">
                <a:solidFill>
                  <a:schemeClr val="dk1"/>
                </a:solidFill>
                <a:latin typeface="Proxima Nova"/>
                <a:ea typeface="Proxima Nova"/>
                <a:cs typeface="Proxima Nova"/>
                <a:sym typeface="Proxima Nova"/>
              </a:rPr>
              <a:t>– </a:t>
            </a:r>
            <a:r>
              <a:rPr lang="en-US" sz="1600" i="1">
                <a:solidFill>
                  <a:schemeClr val="dk1"/>
                </a:solidFill>
                <a:latin typeface="Proxima Nova"/>
                <a:ea typeface="Proxima Nova"/>
                <a:cs typeface="Proxima Nova"/>
                <a:sym typeface="Proxima Nova"/>
              </a:rPr>
              <a:t>targeted categories</a:t>
            </a:r>
            <a:endParaRPr/>
          </a:p>
          <a:p>
            <a:pPr marL="0" marR="0" lvl="0" indent="0" algn="ctr" rtl="0">
              <a:spcBef>
                <a:spcPts val="0"/>
              </a:spcBef>
              <a:spcAft>
                <a:spcPts val="0"/>
              </a:spcAft>
              <a:buNone/>
            </a:pPr>
            <a:r>
              <a:rPr lang="en-US" sz="1600" b="1" i="1" u="sng">
                <a:solidFill>
                  <a:srgbClr val="0776BC"/>
                </a:solidFill>
                <a:latin typeface="Proxima Nova"/>
                <a:ea typeface="Proxima Nova"/>
                <a:cs typeface="Proxima Nova"/>
                <a:sym typeface="Proxima Nova"/>
              </a:rPr>
              <a:t>Tier 2</a:t>
            </a:r>
            <a:r>
              <a:rPr lang="en-US" sz="1600" b="1" i="1">
                <a:solidFill>
                  <a:srgbClr val="0776BC"/>
                </a:solidFill>
                <a:latin typeface="Proxima Nova"/>
                <a:ea typeface="Proxima Nova"/>
                <a:cs typeface="Proxima Nova"/>
                <a:sym typeface="Proxima Nova"/>
              </a:rPr>
              <a:t> </a:t>
            </a:r>
            <a:r>
              <a:rPr lang="en-US" sz="1600" b="1" i="1">
                <a:solidFill>
                  <a:schemeClr val="dk1"/>
                </a:solidFill>
                <a:latin typeface="Proxima Nova"/>
                <a:ea typeface="Proxima Nova"/>
                <a:cs typeface="Proxima Nova"/>
                <a:sym typeface="Proxima Nova"/>
              </a:rPr>
              <a:t>– </a:t>
            </a:r>
            <a:r>
              <a:rPr lang="en-US" sz="1600" i="1">
                <a:solidFill>
                  <a:schemeClr val="dk1"/>
                </a:solidFill>
                <a:latin typeface="Proxima Nova"/>
                <a:ea typeface="Proxima Nova"/>
                <a:cs typeface="Proxima Nova"/>
                <a:sym typeface="Proxima Nova"/>
              </a:rPr>
              <a:t>general or did not disclose</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3916</Words>
  <Application>Microsoft Office PowerPoint</Application>
  <PresentationFormat>Widescreen</PresentationFormat>
  <Paragraphs>318</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Noto Sans Symbols</vt:lpstr>
      <vt:lpstr>Arial Narrow</vt:lpstr>
      <vt:lpstr>Proxima Nova</vt:lpstr>
      <vt:lpstr>Arial</vt:lpstr>
      <vt:lpstr>Calibri</vt:lpstr>
      <vt:lpstr>Office Theme</vt:lpstr>
      <vt:lpstr>LA LOCAL HIRE </vt:lpstr>
      <vt:lpstr>WHAT IS LA LOCAL HIRE?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These WorkSource Centers act as your personal employment agency and their services are always free. We encourage that candidates enroll with their WorkSource Center to benefit from the supportive services and resources available!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LOCAL HIRE</dc:title>
  <dc:creator>Cinthia Fletes</dc:creator>
  <cp:lastModifiedBy>Louie Fernandez</cp:lastModifiedBy>
  <cp:revision>14</cp:revision>
  <dcterms:created xsi:type="dcterms:W3CDTF">2019-12-26T15:17:35Z</dcterms:created>
  <dcterms:modified xsi:type="dcterms:W3CDTF">2024-03-28T23:09:58Z</dcterms:modified>
</cp:coreProperties>
</file>